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5"/>
    <p:sldMasterId id="2147483685" r:id="rId6"/>
  </p:sldMasterIdLst>
  <p:notesMasterIdLst>
    <p:notesMasterId r:id="rId19"/>
  </p:notesMasterIdLst>
  <p:handoutMasterIdLst>
    <p:handoutMasterId r:id="rId20"/>
  </p:handoutMasterIdLst>
  <p:sldIdLst>
    <p:sldId id="256" r:id="rId7"/>
    <p:sldId id="316" r:id="rId8"/>
    <p:sldId id="318" r:id="rId9"/>
    <p:sldId id="298" r:id="rId10"/>
    <p:sldId id="303" r:id="rId11"/>
    <p:sldId id="305" r:id="rId12"/>
    <p:sldId id="299" r:id="rId13"/>
    <p:sldId id="308" r:id="rId14"/>
    <p:sldId id="309" r:id="rId15"/>
    <p:sldId id="300" r:id="rId16"/>
    <p:sldId id="310" r:id="rId17"/>
    <p:sldId id="31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179C2"/>
    <a:srgbClr val="0079C2"/>
    <a:srgbClr val="309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478" autoAdjust="0"/>
  </p:normalViewPr>
  <p:slideViewPr>
    <p:cSldViewPr snapToGrid="0">
      <p:cViewPr>
        <p:scale>
          <a:sx n="94" d="100"/>
          <a:sy n="94" d="100"/>
        </p:scale>
        <p:origin x="-2046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376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C4E1D6-408A-4F58-B412-8CA7241A9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300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EA4F40-A6DA-4F9D-91AD-9201B400F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181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57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752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13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222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30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B8836-0EBD-47F3-BCF7-2BD4EDBBE06E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B8836-0EBD-47F3-BCF7-2BD4EDBBE06E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8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46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1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1ED59E-3733-4E9B-B8DE-A9067EC77FD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706438"/>
            <a:ext cx="4514850" cy="33861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5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4F40-A6DA-4F9D-91AD-9201B400F5B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82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6" name="Picture 26" descr="Compo ligh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14313"/>
            <a:ext cx="868680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684213" y="34242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1pPr>
            <a:lvl2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2pPr>
            <a:lvl3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3pPr>
            <a:lvl4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4pPr>
            <a:lvl5pPr algn="ctr"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altLang="en-US"/>
              <a:t>International Agency for Research on Cancer</a:t>
            </a:r>
            <a:br>
              <a:rPr lang="en-GB" altLang="en-US"/>
            </a:br>
            <a:r>
              <a:rPr lang="en-GB" altLang="en-US"/>
              <a:t>Lyon, France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1FF2B2-1499-44BE-9CB2-F15080CA6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81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260350"/>
            <a:ext cx="2003425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260350"/>
            <a:ext cx="586105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08F6C-BE72-449C-8217-AC4AE4FB1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77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 userDrawn="1"/>
        </p:nvSpPr>
        <p:spPr bwMode="auto">
          <a:xfrm>
            <a:off x="1208088" y="4221163"/>
            <a:ext cx="66976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50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International Agency for Research on Cancer</a:t>
            </a:r>
          </a:p>
          <a:p>
            <a:pPr algn="ctr" eaLnBrk="1" hangingPunct="1">
              <a:defRPr/>
            </a:pPr>
            <a:r>
              <a:rPr lang="en-GB" sz="250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Lyon, France</a:t>
            </a:r>
            <a:endParaRPr lang="en-US" sz="2500" smtClean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4" descr="Vue Tour (1)LayersCOPYlight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20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492250" y="481013"/>
            <a:ext cx="6129338" cy="1825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Presentation Title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2054225" y="3159125"/>
            <a:ext cx="5006975" cy="1096963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3333FF"/>
                </a:solidFill>
              </a:defRPr>
            </a:lvl1pPr>
          </a:lstStyle>
          <a:p>
            <a:pPr lvl="0"/>
            <a:r>
              <a:rPr lang="en-US" noProof="0" smtClean="0"/>
              <a:t>Click to edit Author Name</a:t>
            </a:r>
          </a:p>
        </p:txBody>
      </p:sp>
    </p:spTree>
    <p:extLst>
      <p:ext uri="{BB962C8B-B14F-4D97-AF65-F5344CB8AC3E}">
        <p14:creationId xmlns:p14="http://schemas.microsoft.com/office/powerpoint/2010/main" val="761069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85D4D98-3926-44F1-B4FB-7D75B5DDE0CF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3423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E47E6E8-E433-487A-9C18-B1F01C5D6B47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8043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600200"/>
            <a:ext cx="3930650" cy="412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00200"/>
            <a:ext cx="3932238" cy="412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07E77C7-F3B6-4F01-8F0B-DA0133079949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5195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8C69A96-0444-438A-8A54-8F733E370170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5824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523ED03-DB48-4B1B-9C7F-1FA9075F059C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7960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C29FAF8-DA7E-448E-88F9-A10C6838BF4C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9465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DA70B4-965A-4487-BEB2-8B5355A1E392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396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781131-380E-4965-84DE-6E54493D1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14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51CD8CD-6541-43B5-ACB7-C28DEAE1C786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4980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CEADE62-8EA0-4028-AA48-151B4A4FE1C8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63551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260350"/>
            <a:ext cx="2003425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260350"/>
            <a:ext cx="586105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791370D-B334-4C5C-A2A7-6BC7DB34FFD3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1054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8C11A4-F35E-434A-B2C9-87B146DEC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600200"/>
            <a:ext cx="3930650" cy="412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00200"/>
            <a:ext cx="3932238" cy="412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C8D7AA-C608-4226-A934-9FF9271F4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93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863C5D-5E5B-4600-A5DD-3CA3DF62C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74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906DB4-1020-43DE-8279-998334E32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2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B99EFF-5FFF-41C4-A559-E2F949E6D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94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9E72D1-7F6A-4404-884B-419AE6557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11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96964-30E0-4454-9721-65392CE00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20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26035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092D1"/>
                </a:solidFill>
              </a:defRPr>
            </a:lvl1pPr>
          </a:lstStyle>
          <a:p>
            <a:fld id="{64E25522-74BA-4138-94E7-A62E0852A6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600200"/>
            <a:ext cx="8015288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4120" name="Picture 24" descr="IARC-WHO-EN-R Arial final light blue 16 09 200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64263"/>
            <a:ext cx="2935287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9pPr>
    </p:titleStyle>
    <p:bodyStyle>
      <a:lvl1pPr marL="444500" indent="-4445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667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35100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879600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2875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7447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32019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6591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41163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26035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092D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092D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FAD0676-CA95-4E55-9006-9C050B05D468}" type="slidenum">
              <a:rPr lang="en-US">
                <a:cs typeface="Tahoma"/>
              </a:rPr>
              <a:pPr>
                <a:defRPr/>
              </a:pPr>
              <a:t>‹#›</a:t>
            </a:fld>
            <a:endParaRPr lang="en-US">
              <a:cs typeface="Tahoma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600200"/>
            <a:ext cx="8015288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25" descr="IARC-WHO-EN-R Arial final light blue 16 09 2009Tran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6096000"/>
            <a:ext cx="2867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04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Tahoma" pitchFamily="34" charset="0"/>
          <a:cs typeface="Tahoma" pitchFamily="34" charset="0"/>
        </a:defRPr>
      </a:lvl9pPr>
    </p:titleStyle>
    <p:bodyStyle>
      <a:lvl1pPr marL="444500" indent="-444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90600" indent="-3667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435100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879600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287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7447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32019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6591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41163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6265" y="438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685799" y="1170029"/>
            <a:ext cx="8225563" cy="155304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F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GB" sz="4000" dirty="0" smtClean="0"/>
              <a:t>The IARC Monographs: </a:t>
            </a:r>
            <a:br>
              <a:rPr lang="en-GB" sz="4000" dirty="0" smtClean="0"/>
            </a:br>
            <a:r>
              <a:rPr lang="en-GB" sz="4000" dirty="0" smtClean="0"/>
              <a:t>Volume 112, Glyphosate Evaluation</a:t>
            </a:r>
            <a:r>
              <a:rPr lang="en-US" altLang="fr-FR" sz="40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> </a:t>
            </a:r>
            <a:r>
              <a:rPr lang="fr-FR" sz="3600" dirty="0" smtClean="0">
                <a:solidFill>
                  <a:srgbClr val="FF6600"/>
                </a:solidFill>
              </a:rPr>
              <a:t/>
            </a:r>
            <a:br>
              <a:rPr lang="fr-FR" sz="3600" dirty="0" smtClean="0">
                <a:solidFill>
                  <a:srgbClr val="FF6600"/>
                </a:solidFill>
              </a:rPr>
            </a:br>
            <a:r>
              <a:rPr lang="en-US" sz="2800" dirty="0" smtClean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/>
            </a:r>
            <a:br>
              <a:rPr lang="en-US" sz="28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</a:br>
            <a:r>
              <a:rPr lang="en-US" altLang="fr-FR" sz="24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>Kate Z. Guyton PhD DABT</a:t>
            </a:r>
            <a:br>
              <a:rPr lang="en-US" altLang="fr-FR" sz="24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</a:br>
            <a:r>
              <a:rPr lang="en-US" altLang="fr-FR" sz="24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>Senior Toxicologist</a:t>
            </a:r>
          </a:p>
          <a:p>
            <a:r>
              <a:rPr lang="en-US" altLang="fr-FR" sz="24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>Responsible Officer, Volume 112</a:t>
            </a:r>
            <a:br>
              <a:rPr lang="en-US" altLang="fr-FR" sz="24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</a:br>
            <a:r>
              <a:rPr lang="en-US" sz="2400" dirty="0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>Monographs </a:t>
            </a:r>
            <a:r>
              <a:rPr lang="en-US" sz="2400" dirty="0" err="1" smtClean="0">
                <a:solidFill>
                  <a:srgbClr val="FF6600"/>
                </a:solidFill>
                <a:ea typeface="ＭＳ Ｐゴシック" pitchFamily="34" charset="-128"/>
                <a:cs typeface="Tahoma" pitchFamily="34" charset="0"/>
              </a:rPr>
              <a:t>Programme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916" y="1521093"/>
            <a:ext cx="90140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AHS is one of the largest studies of pesticides and cancer, BUT</a:t>
            </a:r>
            <a:r>
              <a:rPr lang="is-IS" sz="2800" dirty="0" smtClean="0">
                <a:solidFill>
                  <a:srgbClr val="000000"/>
                </a:solidFill>
                <a:latin typeface="+mn-lt"/>
              </a:rPr>
              <a:t>…</a:t>
            </a: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marL="687388" lvl="1" indent="-342900">
              <a:buFont typeface="Courier New"/>
              <a:buChar char="o"/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ot the largest study </a:t>
            </a:r>
            <a:r>
              <a:rPr lang="en-US" sz="2800" b="1" i="1" dirty="0" smtClean="0">
                <a:solidFill>
                  <a:srgbClr val="000000"/>
                </a:solidFill>
                <a:latin typeface="+mn-lt"/>
              </a:rPr>
              <a:t>of NHL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(fewer NHL cases)</a:t>
            </a:r>
          </a:p>
          <a:p>
            <a:pPr marL="687388" lvl="1" indent="-342900">
              <a:buFont typeface="Courier New"/>
              <a:buChar char="o"/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hort follow-up time</a:t>
            </a:r>
          </a:p>
          <a:p>
            <a:pPr marL="1716088" lvl="3" indent="-457200">
              <a:buFont typeface="Wingdings" charset="2"/>
              <a:buChar char="Ø"/>
            </a:pPr>
            <a:r>
              <a:rPr lang="en-US" sz="2800" i="1" dirty="0" smtClean="0">
                <a:solidFill>
                  <a:srgbClr val="000000"/>
                </a:solidFill>
                <a:latin typeface="+mn-lt"/>
              </a:rPr>
              <a:t>Limited ability to detect rare cancers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Increased risk in case-control studies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Increased risk in combined data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from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all studies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3200" b="1" i="1" dirty="0" smtClean="0">
                <a:solidFill>
                  <a:srgbClr val="FF6600"/>
                </a:solidFill>
                <a:latin typeface="+mn-lt"/>
              </a:rPr>
              <a:t>The AHS does not negate other studies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3200" b="1" i="1" dirty="0" smtClean="0">
                <a:solidFill>
                  <a:srgbClr val="FF6600"/>
                </a:solidFill>
                <a:latin typeface="+mn-lt"/>
              </a:rPr>
              <a:t>Altogether, the evidence is “limited”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372" y="95042"/>
            <a:ext cx="8758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+mj-lt"/>
              </a:rPr>
              <a:t>Question 2</a:t>
            </a:r>
            <a:r>
              <a:rPr lang="en-US" sz="4000" dirty="0" smtClean="0">
                <a:solidFill>
                  <a:srgbClr val="3333FF"/>
                </a:solidFill>
                <a:latin typeface="+mj-lt"/>
              </a:rPr>
              <a:t>: How was the US AHS study weighed in the evaluation? </a:t>
            </a:r>
          </a:p>
          <a:p>
            <a:pPr algn="ctr"/>
            <a:endParaRPr lang="en-US" sz="4000" dirty="0" smtClean="0">
              <a:solidFill>
                <a:srgbClr val="3333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86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762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+mj-lt"/>
              </a:rPr>
              <a:t>Question 3</a:t>
            </a:r>
            <a:r>
              <a:rPr lang="en-US" sz="4000" dirty="0" smtClean="0">
                <a:solidFill>
                  <a:srgbClr val="3333FF"/>
                </a:solidFill>
                <a:latin typeface="+mj-lt"/>
              </a:rPr>
              <a:t>: What do unpublished toxicology studies show?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112" y="1445566"/>
            <a:ext cx="88332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Some industry toxicology studies considered by IARC were not evaluated (not in the public domain in sufficient detail for independent review)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Cancer studies in rodents: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cancers were reported, full data needed to verify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Additional negative </a:t>
            </a:r>
            <a:r>
              <a:rPr lang="en-US" sz="2400" dirty="0">
                <a:solidFill>
                  <a:srgbClr val="000000"/>
                </a:solidFill>
              </a:rPr>
              <a:t>“guideline</a:t>
            </a:r>
            <a:r>
              <a:rPr lang="en-US" sz="2400" dirty="0" smtClean="0">
                <a:solidFill>
                  <a:srgbClr val="000000"/>
                </a:solidFill>
              </a:rPr>
              <a:t>” studies (</a:t>
            </a:r>
            <a:r>
              <a:rPr lang="en-US" sz="2400" i="1" dirty="0" smtClean="0">
                <a:solidFill>
                  <a:srgbClr val="000000"/>
                </a:solidFill>
              </a:rPr>
              <a:t>e.g</a:t>
            </a:r>
            <a:r>
              <a:rPr lang="en-US" sz="2400" dirty="0" smtClean="0">
                <a:solidFill>
                  <a:srgbClr val="000000"/>
                </a:solidFill>
              </a:rPr>
              <a:t>., in bacteria) (</a:t>
            </a:r>
            <a:r>
              <a:rPr lang="en-US" sz="2400" b="1" dirty="0" smtClean="0">
                <a:solidFill>
                  <a:srgbClr val="000000"/>
                </a:solidFill>
              </a:rPr>
              <a:t>consistent with IARC conclusion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b="1" dirty="0">
                <a:solidFill>
                  <a:srgbClr val="000000"/>
                </a:solidFill>
              </a:rPr>
              <a:t>No additional studies </a:t>
            </a:r>
            <a:r>
              <a:rPr lang="en-US" sz="2400" dirty="0">
                <a:solidFill>
                  <a:srgbClr val="000000"/>
                </a:solidFill>
              </a:rPr>
              <a:t>in exposed </a:t>
            </a:r>
            <a:r>
              <a:rPr lang="en-US" sz="2400" dirty="0" smtClean="0">
                <a:solidFill>
                  <a:srgbClr val="000000"/>
                </a:solidFill>
              </a:rPr>
              <a:t>humans, human cells</a:t>
            </a:r>
          </a:p>
          <a:p>
            <a:pPr marL="342900" indent="-342900">
              <a:buFont typeface="Courier New"/>
              <a:buChar char="o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800" b="1" i="1" dirty="0">
                <a:solidFill>
                  <a:srgbClr val="FF6600"/>
                </a:solidFill>
                <a:latin typeface="+mn-lt"/>
              </a:rPr>
              <a:t>IARC has requested and encourages full public data release for independent scientific review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1257300" lvl="2" indent="-342900">
              <a:buFont typeface="Courier New"/>
              <a:buChar char="o"/>
            </a:pPr>
            <a:endParaRPr lang="en-US" sz="20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762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+mj-lt"/>
              </a:rPr>
              <a:t>Question 4</a:t>
            </a:r>
            <a:r>
              <a:rPr lang="en-US" sz="4000" dirty="0" smtClean="0">
                <a:solidFill>
                  <a:srgbClr val="3333FF"/>
                </a:solidFill>
                <a:latin typeface="+mj-lt"/>
              </a:rPr>
              <a:t>: What happens next?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916" y="983003"/>
            <a:ext cx="9014084" cy="643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FF6600"/>
                </a:solidFill>
              </a:rPr>
              <a:t>What usually happens after IARC classifications?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800" u="sng" dirty="0">
                <a:solidFill>
                  <a:srgbClr val="000000"/>
                </a:solidFill>
              </a:rPr>
              <a:t>A risk assessment</a:t>
            </a:r>
            <a:r>
              <a:rPr lang="en-US" sz="2800" dirty="0">
                <a:solidFill>
                  <a:srgbClr val="000000"/>
                </a:solidFill>
              </a:rPr>
              <a:t>- to help understand level of risk with exposure in different settings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800" u="sng" dirty="0">
                <a:solidFill>
                  <a:srgbClr val="000000"/>
                </a:solidFill>
              </a:rPr>
              <a:t>Public health action</a:t>
            </a:r>
            <a:r>
              <a:rPr lang="en-US" sz="2800" dirty="0">
                <a:solidFill>
                  <a:srgbClr val="000000"/>
                </a:solidFill>
              </a:rPr>
              <a:t> to limit exposure to workers and the general public</a:t>
            </a:r>
          </a:p>
          <a:p>
            <a:pPr marL="401638" indent="-514350">
              <a:buFont typeface="+mj-lt"/>
              <a:buAutoNum type="alphaUcPeriod"/>
            </a:pPr>
            <a:endParaRPr lang="en-US" sz="3200" dirty="0" smtClean="0">
              <a:solidFill>
                <a:srgbClr val="FF6600"/>
              </a:solidFill>
              <a:latin typeface="+mn-lt"/>
            </a:endParaRPr>
          </a:p>
          <a:p>
            <a:pPr marL="401638" indent="-514350">
              <a:buFont typeface="+mj-lt"/>
              <a:buAutoNum type="alphaUcPeriod"/>
            </a:pPr>
            <a:r>
              <a:rPr lang="en-US" sz="3200" dirty="0" smtClean="0">
                <a:solidFill>
                  <a:srgbClr val="FF6600"/>
                </a:solidFill>
                <a:latin typeface="+mn-lt"/>
              </a:rPr>
              <a:t>Does IARC make policy recommendations? 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No. It remains the responsibility of national and international agencies to limit exposures to carcinogens identified by IARC.</a:t>
            </a:r>
          </a:p>
          <a:p>
            <a:pPr lvl="1"/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Courier New"/>
              <a:buChar char="o"/>
            </a:pPr>
            <a:endParaRPr lang="en-US" sz="32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Courier New"/>
              <a:buChar char="o"/>
            </a:pPr>
            <a:endParaRPr lang="en-US" sz="28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6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271997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1" y="229923"/>
            <a:ext cx="8674533" cy="93387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4000" b="1" dirty="0" smtClean="0">
                <a:ea typeface="ＭＳ Ｐゴシック" pitchFamily="34" charset="-128"/>
              </a:rPr>
              <a:t>IARC Evaluation of Glyphosate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92" y="1121328"/>
            <a:ext cx="8863635" cy="471069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Tx/>
              <a:buFont typeface="Wingdings" charset="2"/>
              <a:buChar char="Ø"/>
              <a:defRPr/>
            </a:pPr>
            <a:r>
              <a:rPr lang="en-US" sz="2800" b="1" i="1" dirty="0">
                <a:solidFill>
                  <a:srgbClr val="FF6600"/>
                </a:solidFill>
                <a:ea typeface="ＭＳ Ｐゴシック" pitchFamily="34" charset="-128"/>
              </a:rPr>
              <a:t>Probably carcinogenic to humans (Group 2A)</a:t>
            </a:r>
          </a:p>
          <a:p>
            <a:pPr marL="0" inden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IARC evaluations are used as a reference worldwide</a:t>
            </a:r>
            <a:endParaRPr lang="en-GB" sz="2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822325" lvl="1" indent="-285750">
              <a:buClrTx/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All </a:t>
            </a:r>
            <a:r>
              <a:rPr lang="en-GB" sz="2000" dirty="0">
                <a:solidFill>
                  <a:srgbClr val="000000"/>
                </a:solidFill>
              </a:rPr>
              <a:t>data are in the public domain for independent scientific </a:t>
            </a:r>
            <a:r>
              <a:rPr lang="en-GB" sz="2000" dirty="0" smtClean="0">
                <a:solidFill>
                  <a:srgbClr val="000000"/>
                </a:solidFill>
              </a:rPr>
              <a:t>review</a:t>
            </a:r>
          </a:p>
          <a:p>
            <a:pPr marL="822325" lvl="1" indent="-285750">
              <a:buClrTx/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Reviewed </a:t>
            </a:r>
            <a:r>
              <a:rPr lang="en-GB" sz="2000" dirty="0">
                <a:solidFill>
                  <a:srgbClr val="000000"/>
                </a:solidFill>
              </a:rPr>
              <a:t>by </a:t>
            </a:r>
            <a:r>
              <a:rPr lang="en-GB" sz="2000" dirty="0" smtClean="0">
                <a:solidFill>
                  <a:srgbClr val="000000"/>
                </a:solidFill>
              </a:rPr>
              <a:t>the world’s leading experts without </a:t>
            </a:r>
            <a:r>
              <a:rPr lang="en-GB" sz="2000" dirty="0">
                <a:solidFill>
                  <a:srgbClr val="000000"/>
                </a:solidFill>
              </a:rPr>
              <a:t>vested </a:t>
            </a:r>
            <a:r>
              <a:rPr lang="en-GB" sz="2000" dirty="0" smtClean="0">
                <a:solidFill>
                  <a:srgbClr val="000000"/>
                </a:solidFill>
              </a:rPr>
              <a:t>interests</a:t>
            </a:r>
            <a:endParaRPr lang="en-GB" sz="2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Tx/>
              <a:buFontTx/>
              <a:buNone/>
              <a:defRPr/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34" charset="-128"/>
              </a:rPr>
              <a:t>What happens after IARC identifies a carcinogen? </a:t>
            </a:r>
          </a:p>
          <a:p>
            <a:pPr marL="822325" lvl="1" indent="-285750">
              <a:buClrTx/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Risk </a:t>
            </a:r>
            <a:r>
              <a:rPr lang="en-GB" sz="2000" dirty="0" smtClean="0">
                <a:solidFill>
                  <a:srgbClr val="000000"/>
                </a:solidFill>
              </a:rPr>
              <a:t>assessments </a:t>
            </a:r>
            <a:r>
              <a:rPr lang="en-GB" sz="2000" dirty="0">
                <a:solidFill>
                  <a:srgbClr val="000000"/>
                </a:solidFill>
              </a:rPr>
              <a:t>help </a:t>
            </a:r>
            <a:r>
              <a:rPr lang="en-GB" sz="2000" dirty="0" smtClean="0">
                <a:solidFill>
                  <a:srgbClr val="000000"/>
                </a:solidFill>
              </a:rPr>
              <a:t>regulators and the public understand </a:t>
            </a:r>
            <a:r>
              <a:rPr lang="en-GB" sz="2000" dirty="0">
                <a:solidFill>
                  <a:srgbClr val="000000"/>
                </a:solidFill>
              </a:rPr>
              <a:t>the extent of potential </a:t>
            </a:r>
            <a:r>
              <a:rPr lang="en-GB" sz="2000" dirty="0" smtClean="0">
                <a:solidFill>
                  <a:srgbClr val="000000"/>
                </a:solidFill>
              </a:rPr>
              <a:t>cancer risk</a:t>
            </a:r>
            <a:endParaRPr lang="en-GB" sz="2000" dirty="0">
              <a:solidFill>
                <a:srgbClr val="000000"/>
              </a:solidFill>
            </a:endParaRPr>
          </a:p>
          <a:p>
            <a:pPr marL="822325" lvl="1" indent="-285750">
              <a:buClrTx/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</a:rPr>
              <a:t>Measures to reduce </a:t>
            </a:r>
            <a:r>
              <a:rPr lang="en-GB" sz="2000" dirty="0" smtClean="0">
                <a:solidFill>
                  <a:srgbClr val="000000"/>
                </a:solidFill>
              </a:rPr>
              <a:t>exposures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 b="36546"/>
          <a:stretch>
            <a:fillRect/>
          </a:stretch>
        </p:blipFill>
        <p:spPr bwMode="auto">
          <a:xfrm>
            <a:off x="0" y="5452228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271997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1" y="229923"/>
            <a:ext cx="8674533" cy="93387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4000" b="1" dirty="0" smtClean="0">
                <a:ea typeface="ＭＳ Ｐゴシック" pitchFamily="34" charset="-128"/>
              </a:rPr>
              <a:t>Scientific engagement:</a:t>
            </a:r>
            <a:br>
              <a:rPr lang="en-GB" sz="4000" b="1" dirty="0" smtClean="0">
                <a:ea typeface="ＭＳ Ｐゴシック" pitchFamily="34" charset="-128"/>
              </a:rPr>
            </a:br>
            <a:r>
              <a:rPr lang="en-GB" sz="4000" b="1" dirty="0" smtClean="0">
                <a:ea typeface="ＭＳ Ｐゴシック" pitchFamily="34" charset="-128"/>
              </a:rPr>
              <a:t>Glyphosate </a:t>
            </a:r>
            <a:r>
              <a:rPr lang="en-GB" sz="4000" b="1" i="1" dirty="0" smtClean="0">
                <a:ea typeface="ＭＳ Ｐゴシック" pitchFamily="34" charset="-128"/>
              </a:rPr>
              <a:t>Monograph</a:t>
            </a:r>
            <a:r>
              <a:rPr lang="en-GB" sz="4000" b="1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47578" y="2232021"/>
            <a:ext cx="8869680" cy="265176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8831" y="2242412"/>
            <a:ext cx="228600" cy="228600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rgbClr val="1F497D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17013" y="2250045"/>
            <a:ext cx="228600" cy="228600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rgbClr val="1F497D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706662" y="2241165"/>
            <a:ext cx="228600" cy="228600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rgbClr val="1F497D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862578" y="2241165"/>
            <a:ext cx="228600" cy="228600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rgbClr val="1F497D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91378" y="2241165"/>
            <a:ext cx="228600" cy="228600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rgbClr val="1F497D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0082" y="2833553"/>
            <a:ext cx="2651760" cy="109728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9BBB59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Meeting announced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(March 2014):</a:t>
            </a:r>
          </a:p>
          <a:p>
            <a:pPr marL="227013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Preliminary List of Agents</a:t>
            </a:r>
          </a:p>
          <a:p>
            <a:pPr marL="227013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 for Data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Experts</a:t>
            </a:r>
          </a:p>
          <a:p>
            <a:pPr marL="227013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 for Observer Status</a:t>
            </a:r>
          </a:p>
          <a:p>
            <a:pPr marL="227013" marR="0" lvl="0" indent="-1111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form posted</a:t>
            </a:r>
          </a:p>
        </p:txBody>
      </p:sp>
      <p:cxnSp>
        <p:nvCxnSpPr>
          <p:cNvPr id="34" name="Elbow Connector 33"/>
          <p:cNvCxnSpPr>
            <a:stCxn id="28" idx="4"/>
            <a:endCxn id="33" idx="0"/>
          </p:cNvCxnSpPr>
          <p:nvPr/>
        </p:nvCxnSpPr>
        <p:spPr>
          <a:xfrm rot="16200000" flipH="1">
            <a:off x="878276" y="2175866"/>
            <a:ext cx="362541" cy="95283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</p:cxnSp>
      <p:cxnSp>
        <p:nvCxnSpPr>
          <p:cNvPr id="35" name="Elbow Connector 34"/>
          <p:cNvCxnSpPr>
            <a:stCxn id="31" idx="4"/>
          </p:cNvCxnSpPr>
          <p:nvPr/>
        </p:nvCxnSpPr>
        <p:spPr>
          <a:xfrm rot="5400000">
            <a:off x="5220720" y="2054983"/>
            <a:ext cx="341376" cy="117094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</p:cxnSp>
      <p:cxnSp>
        <p:nvCxnSpPr>
          <p:cNvPr id="36" name="Elbow Connector 35"/>
          <p:cNvCxnSpPr>
            <a:stCxn id="32" idx="4"/>
            <a:endCxn id="39" idx="0"/>
          </p:cNvCxnSpPr>
          <p:nvPr/>
        </p:nvCxnSpPr>
        <p:spPr>
          <a:xfrm rot="5400000">
            <a:off x="6784657" y="1790120"/>
            <a:ext cx="341376" cy="1700667"/>
          </a:xfrm>
          <a:prstGeom prst="bentConnector3">
            <a:avLst/>
          </a:prstGeom>
          <a:noFill/>
          <a:ln w="19050" cap="flat" cmpd="sng" algn="ctr">
            <a:solidFill>
              <a:srgbClr val="990000"/>
            </a:solidFill>
            <a:prstDash val="soli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7415554" y="1456778"/>
            <a:ext cx="1586505" cy="627529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Monograph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in-person meeting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(3-10 March 2015)</a:t>
            </a:r>
          </a:p>
        </p:txBody>
      </p:sp>
      <p:cxnSp>
        <p:nvCxnSpPr>
          <p:cNvPr id="38" name="Elbow Connector 37"/>
          <p:cNvCxnSpPr>
            <a:stCxn id="42" idx="0"/>
            <a:endCxn id="37" idx="2"/>
          </p:cNvCxnSpPr>
          <p:nvPr/>
        </p:nvCxnSpPr>
        <p:spPr>
          <a:xfrm rot="5400000" flipH="1" flipV="1">
            <a:off x="7798444" y="1830803"/>
            <a:ext cx="156858" cy="66386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B0F0"/>
            </a:solidFill>
            <a:prstDash val="solid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5579231" y="2811141"/>
            <a:ext cx="1051560" cy="109728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Lancet Oncology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(March 2015)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789131" y="2811141"/>
            <a:ext cx="1280160" cy="109728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Glyphosate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Monograph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(July 2015)</a:t>
            </a:r>
          </a:p>
        </p:txBody>
      </p:sp>
      <p:cxnSp>
        <p:nvCxnSpPr>
          <p:cNvPr id="41" name="Elbow Connector 40"/>
          <p:cNvCxnSpPr>
            <a:stCxn id="30" idx="4"/>
            <a:endCxn id="40" idx="0"/>
          </p:cNvCxnSpPr>
          <p:nvPr/>
        </p:nvCxnSpPr>
        <p:spPr>
          <a:xfrm rot="5400000">
            <a:off x="8454399" y="2444578"/>
            <a:ext cx="341376" cy="39175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42" name="Oval 41"/>
          <p:cNvSpPr/>
          <p:nvPr/>
        </p:nvSpPr>
        <p:spPr>
          <a:xfrm>
            <a:off x="7430640" y="2241165"/>
            <a:ext cx="228600" cy="2286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65700" y="2810712"/>
            <a:ext cx="1051560" cy="109728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Participants (and DOI)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announced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(Jan. 2015)</a:t>
            </a:r>
          </a:p>
        </p:txBody>
      </p:sp>
      <p:cxnSp>
        <p:nvCxnSpPr>
          <p:cNvPr id="44" name="Elbow Connector 43"/>
          <p:cNvCxnSpPr/>
          <p:nvPr/>
        </p:nvCxnSpPr>
        <p:spPr>
          <a:xfrm rot="5400000">
            <a:off x="7611110" y="2091937"/>
            <a:ext cx="341376" cy="117094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6687351" y="2821023"/>
            <a:ext cx="1051560" cy="109728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References shared with health agencies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(April 2015)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12539" y="3769282"/>
            <a:ext cx="9080787" cy="2277945"/>
          </a:xfrm>
        </p:spPr>
        <p:txBody>
          <a:bodyPr>
            <a:normAutofit fontScale="92500"/>
          </a:bodyPr>
          <a:lstStyle/>
          <a:p>
            <a:pPr marL="0" indent="0">
              <a:buClrTx/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IARC meetings are open and follow transparent, published methods</a:t>
            </a:r>
          </a:p>
          <a:p>
            <a:pPr>
              <a:buClrTx/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All meeting participants have full access to the data being evaluated</a:t>
            </a:r>
          </a:p>
          <a:p>
            <a:pPr>
              <a:buClrTx/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Fully referenced </a:t>
            </a:r>
            <a:r>
              <a:rPr lang="en-GB" sz="2400" i="1" dirty="0" smtClean="0">
                <a:solidFill>
                  <a:srgbClr val="000000"/>
                </a:solidFill>
              </a:rPr>
              <a:t>Monographs</a:t>
            </a:r>
            <a:r>
              <a:rPr lang="en-GB" sz="2400" dirty="0" smtClean="0">
                <a:solidFill>
                  <a:srgbClr val="000000"/>
                </a:solidFill>
              </a:rPr>
              <a:t> published on-line for free download 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0" indent="0">
              <a:buClrTx/>
              <a:buNone/>
            </a:pPr>
            <a:endParaRPr lang="en-GB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271997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4448" y="239092"/>
            <a:ext cx="8853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 smtClean="0">
                <a:solidFill>
                  <a:srgbClr val="3333FF"/>
                </a:solidFill>
                <a:latin typeface="Tahoma"/>
                <a:cs typeface="Tahoma"/>
              </a:rPr>
              <a:t>How was glyphosate evaluated?</a:t>
            </a:r>
            <a:endParaRPr lang="en-US" sz="4000" b="1" i="1" dirty="0">
              <a:solidFill>
                <a:srgbClr val="3333FF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9429"/>
            <a:ext cx="83887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2275" indent="-342900">
              <a:buFont typeface="Courier New"/>
              <a:buChar char="o"/>
              <a:defRPr/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~1000 studies identified and screened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422275" indent="-342900">
              <a:buFont typeface="Courier New"/>
              <a:buChar char="o"/>
              <a:defRPr/>
            </a:pPr>
            <a:endParaRPr lang="en-GB" sz="2400" dirty="0" smtClean="0">
              <a:solidFill>
                <a:srgbClr val="000000"/>
              </a:solidFill>
              <a:latin typeface="+mn-lt"/>
            </a:endParaRPr>
          </a:p>
          <a:p>
            <a:pPr marL="422275" indent="-342900">
              <a:buFont typeface="Courier New"/>
              <a:buChar char="o"/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</a:rPr>
              <a:t>Laboratory studies</a:t>
            </a:r>
          </a:p>
          <a:p>
            <a:pPr marL="822325" lvl="1" indent="-285750"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“Pure”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glyphosate, glyphosate formulations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1336675" lvl="2" indent="-342900">
              <a:buFont typeface="Arial"/>
              <a:buChar char="•"/>
              <a:defRPr/>
            </a:pPr>
            <a:r>
              <a:rPr lang="en-GB" sz="2400" dirty="0">
                <a:solidFill>
                  <a:srgbClr val="FF6600"/>
                </a:solidFill>
                <a:latin typeface="+mn-lt"/>
              </a:rPr>
              <a:t>Cancer </a:t>
            </a:r>
            <a:r>
              <a:rPr lang="en-GB" sz="2400" dirty="0" smtClean="0">
                <a:solidFill>
                  <a:srgbClr val="FF6600"/>
                </a:solidFill>
                <a:latin typeface="+mn-lt"/>
              </a:rPr>
              <a:t>in mice, rats </a:t>
            </a:r>
            <a:endParaRPr lang="en-GB" sz="2400" dirty="0">
              <a:solidFill>
                <a:srgbClr val="FF6600"/>
              </a:solidFill>
              <a:latin typeface="+mn-lt"/>
            </a:endParaRPr>
          </a:p>
          <a:p>
            <a:pPr marL="1336675" lvl="2" indent="-342900">
              <a:buFont typeface="Arial"/>
              <a:buChar char="•"/>
              <a:defRPr/>
            </a:pPr>
            <a:r>
              <a:rPr lang="en-GB" sz="2400" dirty="0" smtClean="0">
                <a:solidFill>
                  <a:srgbClr val="FF6600"/>
                </a:solidFill>
                <a:latin typeface="+mn-lt"/>
              </a:rPr>
              <a:t>DNA damage (</a:t>
            </a:r>
            <a:r>
              <a:rPr lang="en-GB" sz="2400" dirty="0" err="1" smtClean="0">
                <a:solidFill>
                  <a:srgbClr val="FF6600"/>
                </a:solidFill>
                <a:latin typeface="+mn-lt"/>
              </a:rPr>
              <a:t>genotoxicity</a:t>
            </a:r>
            <a:r>
              <a:rPr lang="en-GB" sz="2400" dirty="0" smtClean="0">
                <a:solidFill>
                  <a:srgbClr val="FF6600"/>
                </a:solidFill>
                <a:latin typeface="+mn-lt"/>
              </a:rPr>
              <a:t>)</a:t>
            </a:r>
          </a:p>
          <a:p>
            <a:pPr marL="1336675" lvl="2" indent="-342900">
              <a:buFont typeface="Arial"/>
              <a:buChar char="•"/>
              <a:defRPr/>
            </a:pPr>
            <a:endParaRPr lang="en-GB" sz="2400" dirty="0">
              <a:solidFill>
                <a:srgbClr val="FF6600"/>
              </a:solidFill>
              <a:latin typeface="+mn-lt"/>
            </a:endParaRPr>
          </a:p>
          <a:p>
            <a:pPr marL="422275" indent="-342900">
              <a:buFont typeface="Courier New"/>
              <a:buChar char="o"/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+mn-lt"/>
              </a:rPr>
              <a:t>Human studies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real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-world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exposures)</a:t>
            </a:r>
          </a:p>
          <a:p>
            <a:pPr marL="822325" lvl="1" indent="-285750"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rgbClr val="FF6600"/>
                </a:solidFill>
                <a:latin typeface="+mn-lt"/>
              </a:rPr>
              <a:t>DNA </a:t>
            </a:r>
            <a:r>
              <a:rPr lang="en-GB" sz="2400" dirty="0" smtClean="0">
                <a:solidFill>
                  <a:srgbClr val="FF6600"/>
                </a:solidFill>
                <a:latin typeface="+mn-lt"/>
              </a:rPr>
              <a:t>damage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–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community </a:t>
            </a:r>
          </a:p>
          <a:p>
            <a:pPr marL="536575" lvl="1">
              <a:defRPr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	residents before and after spraying</a:t>
            </a:r>
          </a:p>
          <a:p>
            <a:pPr marL="822325" lvl="1" indent="-285750">
              <a:buFont typeface="Wingdings" pitchFamily="2" charset="2"/>
              <a:buChar char="Ø"/>
              <a:defRPr/>
            </a:pPr>
            <a:r>
              <a:rPr lang="en-GB" sz="2400" dirty="0" smtClean="0">
                <a:solidFill>
                  <a:srgbClr val="FF6600"/>
                </a:solidFill>
                <a:latin typeface="+mn-lt"/>
              </a:rPr>
              <a:t>Cancer </a:t>
            </a:r>
            <a:r>
              <a:rPr lang="en-GB" sz="2400" dirty="0">
                <a:solidFill>
                  <a:srgbClr val="FF6600"/>
                </a:solidFill>
                <a:latin typeface="+mn-lt"/>
              </a:rPr>
              <a:t>in </a:t>
            </a:r>
            <a:r>
              <a:rPr lang="en-GB" sz="2400" dirty="0" smtClean="0">
                <a:solidFill>
                  <a:srgbClr val="FF6600"/>
                </a:solidFill>
                <a:latin typeface="+mn-lt"/>
              </a:rPr>
              <a:t>humans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– farmers, other workers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422275" indent="-342900">
              <a:buFont typeface="Courier New"/>
              <a:buChar char="o"/>
              <a:defRPr/>
            </a:pPr>
            <a:endParaRPr lang="en-GB" sz="2400" dirty="0" smtClean="0">
              <a:solidFill>
                <a:srgbClr val="000000"/>
              </a:solidFill>
              <a:latin typeface="+mn-lt"/>
            </a:endParaRPr>
          </a:p>
          <a:p>
            <a:pPr marL="822325" lvl="1" indent="-285750">
              <a:buFont typeface="Wingdings" pitchFamily="2" charset="2"/>
              <a:buChar char="Ø"/>
              <a:defRPr/>
            </a:pPr>
            <a:r>
              <a:rPr lang="en-GB" sz="2400" b="1" i="1" dirty="0" smtClean="0">
                <a:solidFill>
                  <a:srgbClr val="FF6600"/>
                </a:solidFill>
                <a:latin typeface="+mn-lt"/>
              </a:rPr>
              <a:t>Published Monograph: &gt;250 references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10" y="5474362"/>
            <a:ext cx="1288136" cy="118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static.guim.co.uk/sys-images/Admin/BkFill/Default_image_group/2012/8/6/1344253126423/stack-of-paper-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81" y="877101"/>
            <a:ext cx="1665394" cy="10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7991762" y="1784640"/>
            <a:ext cx="600771" cy="3866431"/>
          </a:xfrm>
          <a:prstGeom prst="downArrow">
            <a:avLst/>
          </a:prstGeom>
          <a:solidFill>
            <a:srgbClr val="0179C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Shot 2016-02-29 at 16.36.4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41" y="5836841"/>
            <a:ext cx="1280872" cy="91014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3" name="Right Brace 22"/>
          <p:cNvSpPr/>
          <p:nvPr/>
        </p:nvSpPr>
        <p:spPr>
          <a:xfrm>
            <a:off x="6594082" y="2108160"/>
            <a:ext cx="915804" cy="1477440"/>
          </a:xfrm>
          <a:prstGeom prst="rightBrace">
            <a:avLst/>
          </a:prstGeom>
          <a:ln>
            <a:solidFill>
              <a:srgbClr val="0179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6713670" y="3962170"/>
            <a:ext cx="915804" cy="1477440"/>
          </a:xfrm>
          <a:prstGeom prst="rightBrace">
            <a:avLst/>
          </a:prstGeom>
          <a:ln>
            <a:solidFill>
              <a:srgbClr val="0179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05337" y="175629"/>
            <a:ext cx="994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latin typeface="+mj-lt"/>
              </a:rPr>
              <a:t>C</a:t>
            </a:r>
            <a:r>
              <a:rPr lang="en-US" sz="3600" b="1" dirty="0" smtClean="0">
                <a:solidFill>
                  <a:srgbClr val="3333FF"/>
                </a:solidFill>
                <a:latin typeface="+mj-lt"/>
              </a:rPr>
              <a:t>ancers in mice fed glyphosate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52" y="1235664"/>
            <a:ext cx="8635616" cy="3970318"/>
          </a:xfrm>
          <a:prstGeom prst="rect">
            <a:avLst/>
          </a:prstGeom>
          <a:ln>
            <a:solidFill>
              <a:srgbClr val="3092D1"/>
            </a:solidFill>
          </a:ln>
        </p:spPr>
        <p:txBody>
          <a:bodyPr wrap="square">
            <a:spAutoFit/>
          </a:bodyPr>
          <a:lstStyle/>
          <a:p>
            <a:pPr marL="58737"/>
            <a:r>
              <a:rPr lang="en-US" sz="2800" b="1" dirty="0" smtClean="0">
                <a:latin typeface="+mn-lt"/>
              </a:rPr>
              <a:t>Positive results in 2 of 2 feeding studies </a:t>
            </a:r>
          </a:p>
          <a:p>
            <a:pPr marL="273050" indent="-214313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6600"/>
                </a:solidFill>
                <a:latin typeface="+mn-lt"/>
              </a:rPr>
              <a:t>Rare cancers: </a:t>
            </a:r>
            <a:r>
              <a:rPr lang="en-US" sz="2800" b="1" i="1" dirty="0" smtClean="0">
                <a:solidFill>
                  <a:srgbClr val="FF6600"/>
                </a:solidFill>
                <a:latin typeface="+mn-lt"/>
                <a:cs typeface="Tahoma"/>
              </a:rPr>
              <a:t>extremely important in assessing human risk</a:t>
            </a:r>
            <a:r>
              <a:rPr lang="is-IS" sz="2800" dirty="0" smtClean="0">
                <a:solidFill>
                  <a:srgbClr val="FF6600"/>
                </a:solidFill>
                <a:latin typeface="+mn-lt"/>
                <a:cs typeface="Tahoma"/>
              </a:rPr>
              <a:t>….</a:t>
            </a:r>
            <a:r>
              <a:rPr lang="en-US" sz="2800" i="1" dirty="0" smtClean="0">
                <a:latin typeface="+mn-lt"/>
                <a:cs typeface="Tahoma"/>
              </a:rPr>
              <a:t>but </a:t>
            </a:r>
            <a:r>
              <a:rPr lang="en-US" sz="2800" dirty="0" smtClean="0">
                <a:latin typeface="+mn-lt"/>
                <a:cs typeface="Tahoma"/>
              </a:rPr>
              <a:t>challenging to detect signal from background noise </a:t>
            </a:r>
          </a:p>
          <a:p>
            <a:pPr marL="858838" lvl="1" indent="-342900">
              <a:buFont typeface="Courier New"/>
              <a:buChar char="o"/>
              <a:tabLst>
                <a:tab pos="985838" algn="l"/>
              </a:tabLst>
            </a:pPr>
            <a:r>
              <a:rPr lang="en-US" sz="2800" dirty="0" smtClean="0">
                <a:latin typeface="+mn-lt"/>
              </a:rPr>
              <a:t>High statistical significance </a:t>
            </a:r>
          </a:p>
          <a:p>
            <a:pPr marL="858838" lvl="1" indent="-342900">
              <a:buFont typeface="Courier New"/>
              <a:buChar char="o"/>
              <a:tabLst>
                <a:tab pos="985838" algn="l"/>
              </a:tabLst>
            </a:pPr>
            <a:r>
              <a:rPr lang="en-US" sz="2800" dirty="0" smtClean="0">
                <a:latin typeface="+mn-lt"/>
              </a:rPr>
              <a:t>Benign, malignant cancers; no toxicity</a:t>
            </a:r>
          </a:p>
          <a:p>
            <a:pPr marL="515938" lvl="2">
              <a:tabLst>
                <a:tab pos="985838" algn="l"/>
              </a:tabLst>
            </a:pPr>
            <a:endParaRPr lang="en-US" sz="2800" dirty="0">
              <a:latin typeface="+mn-lt"/>
              <a:cs typeface="Tahoma"/>
            </a:endParaRPr>
          </a:p>
          <a:p>
            <a:pPr marL="973138" lvl="2" indent="-457200">
              <a:buFont typeface="Wingdings" charset="2"/>
              <a:buChar char="Ø"/>
              <a:tabLst>
                <a:tab pos="985838" algn="l"/>
              </a:tabLst>
            </a:pPr>
            <a:r>
              <a:rPr lang="en-US" sz="2800" dirty="0" smtClean="0">
                <a:latin typeface="+mn-lt"/>
                <a:cs typeface="Tahoma"/>
              </a:rPr>
              <a:t>Evaluation fully in </a:t>
            </a:r>
            <a:r>
              <a:rPr lang="en-US" sz="2800" dirty="0">
                <a:latin typeface="+mn-lt"/>
                <a:cs typeface="Tahoma"/>
              </a:rPr>
              <a:t>line with accepted </a:t>
            </a:r>
            <a:r>
              <a:rPr lang="en-US" sz="2800" dirty="0" smtClean="0">
                <a:latin typeface="+mn-lt"/>
                <a:cs typeface="Tahoma"/>
              </a:rPr>
              <a:t>principles</a:t>
            </a:r>
          </a:p>
          <a:p>
            <a:pPr marL="973138" lvl="2" indent="-457200">
              <a:buFont typeface="Wingdings" charset="2"/>
              <a:buChar char="Ø"/>
              <a:tabLst>
                <a:tab pos="985838" algn="l"/>
              </a:tabLst>
            </a:pPr>
            <a:r>
              <a:rPr lang="en-US" sz="2800" dirty="0" smtClean="0">
                <a:latin typeface="+mn-lt"/>
                <a:cs typeface="Tahoma"/>
              </a:rPr>
              <a:t>Sufficient evidence of cancer in animals</a:t>
            </a:r>
            <a:r>
              <a:rPr lang="en-US" sz="2800" dirty="0" smtClean="0">
                <a:latin typeface="+mn-lt"/>
              </a:rPr>
              <a:t> </a:t>
            </a:r>
            <a:endParaRPr lang="en-US" sz="2800" dirty="0">
              <a:latin typeface="+mn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45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762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+mj-lt"/>
              </a:rPr>
              <a:t>Damage to DNA (</a:t>
            </a:r>
            <a:r>
              <a:rPr lang="en-US" sz="4000" b="1" dirty="0" err="1" smtClean="0">
                <a:solidFill>
                  <a:srgbClr val="3333FF"/>
                </a:solidFill>
                <a:latin typeface="+mj-lt"/>
              </a:rPr>
              <a:t>Genotoxicity</a:t>
            </a:r>
            <a:r>
              <a:rPr lang="en-US" sz="4000" b="1" dirty="0" smtClean="0">
                <a:solidFill>
                  <a:srgbClr val="3333FF"/>
                </a:solidFill>
                <a:latin typeface="+mj-lt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144" y="2614615"/>
            <a:ext cx="8960832" cy="3257155"/>
          </a:xfrm>
          <a:prstGeom prst="rect">
            <a:avLst/>
          </a:prstGeom>
          <a:solidFill>
            <a:schemeClr val="bg1"/>
          </a:solidFill>
          <a:ln>
            <a:solidFill>
              <a:srgbClr val="3092D1"/>
            </a:solidFill>
          </a:ln>
        </p:spPr>
        <p:txBody>
          <a:bodyPr wrap="square" numCol="2">
            <a:spAutoFit/>
          </a:bodyPr>
          <a:lstStyle/>
          <a:p>
            <a:r>
              <a:rPr lang="en-US" sz="2000" b="1" i="1" dirty="0" smtClean="0">
                <a:solidFill>
                  <a:srgbClr val="FF6600"/>
                </a:solidFill>
                <a:latin typeface="+mn-lt"/>
                <a:cs typeface="Calibri"/>
              </a:rPr>
              <a:t>Strong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 evidence, glyphosate formulations: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Calibri"/>
              </a:rPr>
              <a:t>Exposed community residents</a:t>
            </a:r>
          </a:p>
          <a:p>
            <a:pPr marL="342900" indent="-342900">
              <a:buFont typeface="Arial"/>
              <a:buChar char="•"/>
            </a:pPr>
            <a:endParaRPr lang="en-US" sz="2000" b="1" dirty="0" smtClean="0">
              <a:solidFill>
                <a:srgbClr val="000000"/>
              </a:solidFill>
              <a:latin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Calibri"/>
              </a:rPr>
              <a:t>Experiments using: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Human cells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nimal cells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Mammals and non-mammals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Negative in bacteria  </a:t>
            </a:r>
            <a:endParaRPr lang="en-US" sz="2000" b="1" i="1" dirty="0">
              <a:solidFill>
                <a:srgbClr val="FF6600"/>
              </a:solidFill>
              <a:latin typeface="+mn-lt"/>
              <a:cs typeface="Calibri"/>
            </a:endParaRPr>
          </a:p>
          <a:p>
            <a:endParaRPr lang="en-US" sz="2000" b="1" i="1" dirty="0" smtClean="0">
              <a:solidFill>
                <a:srgbClr val="FF6600"/>
              </a:solidFill>
              <a:latin typeface="+mn-lt"/>
              <a:cs typeface="Calibri"/>
            </a:endParaRPr>
          </a:p>
          <a:p>
            <a:r>
              <a:rPr lang="en-US" sz="2000" b="1" i="1" dirty="0" smtClean="0">
                <a:solidFill>
                  <a:srgbClr val="FF6600"/>
                </a:solidFill>
                <a:latin typeface="+mn-lt"/>
                <a:cs typeface="Calibri"/>
              </a:rPr>
              <a:t>Strong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 evidence, glyphosate:</a:t>
            </a:r>
            <a:endParaRPr lang="en-US" sz="2000" b="1" dirty="0">
              <a:solidFill>
                <a:srgbClr val="FF6600"/>
              </a:solidFill>
              <a:latin typeface="+mn-lt"/>
              <a:cs typeface="Calibri"/>
            </a:endParaRPr>
          </a:p>
          <a:p>
            <a:endParaRPr lang="en-US" sz="2000" b="1" dirty="0" smtClean="0">
              <a:solidFill>
                <a:srgbClr val="FF6600"/>
              </a:solidFill>
              <a:latin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  <a:cs typeface="Calibri"/>
              </a:rPr>
              <a:t>No studies in exposed humans</a:t>
            </a:r>
          </a:p>
          <a:p>
            <a:pPr marL="342900" indent="-342900">
              <a:buFont typeface="Arial"/>
              <a:buChar char="•"/>
            </a:pPr>
            <a:endParaRPr lang="en-US" sz="2000" b="1" dirty="0" smtClean="0">
              <a:solidFill>
                <a:srgbClr val="000000"/>
              </a:solidFill>
              <a:latin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Calibri"/>
              </a:rPr>
              <a:t>Experiments </a:t>
            </a:r>
            <a:r>
              <a:rPr lang="en-US" sz="2000" b="1" dirty="0">
                <a:solidFill>
                  <a:srgbClr val="000000"/>
                </a:solidFill>
                <a:latin typeface="+mn-lt"/>
                <a:cs typeface="Calibri"/>
              </a:rPr>
              <a:t>using: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Human cells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Animal cells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Mammals and non-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mammal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Negative in bacteria</a:t>
            </a:r>
            <a:endParaRPr lang="en-US" sz="2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439105" y="1809099"/>
            <a:ext cx="886775" cy="328462"/>
          </a:xfrm>
          <a:prstGeom prst="rightArrow">
            <a:avLst/>
          </a:prstGeom>
          <a:solidFill>
            <a:srgbClr val="FF6600"/>
          </a:solidFill>
          <a:ln>
            <a:solidFill>
              <a:srgbClr val="8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0188" y="1589829"/>
            <a:ext cx="2850466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179C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Residents in sprayed communities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52344" y="1618216"/>
            <a:ext cx="3797848" cy="646331"/>
          </a:xfrm>
          <a:prstGeom prst="rect">
            <a:avLst/>
          </a:prstGeom>
          <a:noFill/>
          <a:ln w="38100" cmpd="sng">
            <a:solidFill>
              <a:srgbClr val="0179C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DNA and chromosome damage in blood</a:t>
            </a:r>
            <a:endParaRPr lang="en-US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07109" y="3731041"/>
            <a:ext cx="8843070" cy="9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59766"/>
            <a:ext cx="923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+mj-lt"/>
              </a:rPr>
              <a:t>Human cancer studies (NHL)</a:t>
            </a:r>
            <a:endParaRPr lang="en-US" sz="40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328" y="1838593"/>
            <a:ext cx="8579352" cy="2295459"/>
          </a:xfrm>
          <a:prstGeom prst="rect">
            <a:avLst/>
          </a:prstGeom>
          <a:solidFill>
            <a:schemeClr val="bg1"/>
          </a:solidFill>
          <a:ln>
            <a:solidFill>
              <a:srgbClr val="3092D1"/>
            </a:solidFill>
          </a:ln>
        </p:spPr>
        <p:txBody>
          <a:bodyPr wrap="square" numCol="3" spcCol="18000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1) Case-control   studies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Sweden, Canada, US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366FF"/>
                </a:solidFill>
                <a:latin typeface="+mn-lt"/>
                <a:cs typeface="Calibri"/>
              </a:rPr>
              <a:t>2592 NHL cases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  <a:cs typeface="Calibri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cs typeface="Calibri"/>
              </a:rPr>
              <a:t>ncreased risks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, not explained by other pesticides</a:t>
            </a:r>
          </a:p>
          <a:p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2) Cohort study </a:t>
            </a:r>
          </a:p>
          <a:p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(Ag Health Study)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US, 2 states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3366FF"/>
                </a:solidFill>
                <a:latin typeface="+mn-lt"/>
                <a:cs typeface="Calibri"/>
              </a:rPr>
              <a:t>92 NHL cases</a:t>
            </a:r>
            <a:endParaRPr lang="en-US" sz="2000" b="1" dirty="0">
              <a:solidFill>
                <a:srgbClr val="3366FF"/>
              </a:solidFill>
              <a:latin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No significant increase in risk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+mn-lt"/>
              <a:cs typeface="Calibri"/>
            </a:endParaRPr>
          </a:p>
          <a:p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3</a:t>
            </a:r>
            <a:r>
              <a:rPr lang="en-US" sz="2000" b="1" dirty="0">
                <a:solidFill>
                  <a:srgbClr val="FF6600"/>
                </a:solidFill>
                <a:latin typeface="+mn-lt"/>
                <a:cs typeface="Calibri"/>
              </a:rPr>
              <a:t>) Meta-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analysis </a:t>
            </a:r>
          </a:p>
          <a:p>
            <a:endParaRPr lang="en-US" sz="2000" b="1" dirty="0">
              <a:solidFill>
                <a:srgbClr val="FF6600"/>
              </a:solidFill>
              <a:latin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Calibri"/>
              </a:rPr>
              <a:t>Objective method to combine </a:t>
            </a:r>
            <a:r>
              <a:rPr lang="en-US" sz="2000" b="1" dirty="0" smtClean="0">
                <a:solidFill>
                  <a:srgbClr val="3366FF"/>
                </a:solidFill>
                <a:latin typeface="+mn-lt"/>
                <a:cs typeface="Calibri"/>
              </a:rPr>
              <a:t>all studies</a:t>
            </a:r>
            <a:endParaRPr lang="en-US" sz="2000" dirty="0" smtClean="0">
              <a:solidFill>
                <a:srgbClr val="000000"/>
              </a:solidFill>
              <a:latin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Calibri"/>
              </a:rPr>
              <a:t>Increased risks</a:t>
            </a:r>
            <a:endParaRPr lang="en-US" sz="2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634" y="1042501"/>
            <a:ext cx="8817520" cy="710796"/>
          </a:xfrm>
          <a:prstGeom prst="rect">
            <a:avLst/>
          </a:prstGeom>
          <a:solidFill>
            <a:schemeClr val="bg1"/>
          </a:solidFill>
          <a:ln>
            <a:solidFill>
              <a:srgbClr val="3092D1"/>
            </a:solidFill>
          </a:ln>
        </p:spPr>
        <p:txBody>
          <a:bodyPr wrap="square" numCol="1">
            <a:spAutoFit/>
          </a:bodyPr>
          <a:lstStyle/>
          <a:p>
            <a:pPr algn="ctr"/>
            <a:r>
              <a:rPr lang="en-US" sz="2000" b="1" dirty="0" smtClean="0">
                <a:latin typeface="+mn-lt"/>
                <a:cs typeface="Calibri"/>
              </a:rPr>
              <a:t>Studies of exposed workers provide 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  <a:cs typeface="Calibri"/>
              </a:rPr>
              <a:t>“limited” </a:t>
            </a:r>
            <a:r>
              <a:rPr lang="en-US" sz="2000" b="1" dirty="0" smtClean="0">
                <a:latin typeface="+mn-lt"/>
                <a:cs typeface="Calibri"/>
              </a:rPr>
              <a:t>evidence for NHL (Non-Hodgkin lymphoma, a rare type of cancer)</a:t>
            </a:r>
          </a:p>
        </p:txBody>
      </p:sp>
      <p:sp>
        <p:nvSpPr>
          <p:cNvPr id="17" name="Striped Right Arrow 16"/>
          <p:cNvSpPr/>
          <p:nvPr/>
        </p:nvSpPr>
        <p:spPr>
          <a:xfrm>
            <a:off x="5421473" y="2606256"/>
            <a:ext cx="691901" cy="739232"/>
          </a:xfrm>
          <a:prstGeom prst="striped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ext Box 3"/>
          <p:cNvSpPr txBox="1">
            <a:spLocks noChangeArrowheads="1"/>
          </p:cNvSpPr>
          <p:nvPr/>
        </p:nvSpPr>
        <p:spPr bwMode="auto">
          <a:xfrm>
            <a:off x="3444277" y="1080471"/>
            <a:ext cx="2472705" cy="341159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defTabSz="292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2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2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2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2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+mn-lt"/>
              </a:rPr>
              <a:t>DNA damage </a:t>
            </a:r>
            <a:r>
              <a:rPr lang="en-US" altLang="en-US" sz="1800" b="1" dirty="0">
                <a:latin typeface="+mn-lt"/>
              </a:rPr>
              <a:t>&amp; other relevant data</a:t>
            </a:r>
            <a:endParaRPr lang="en-US" altLang="en-US" sz="2000" b="1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en-GB" altLang="en-US" sz="10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GB" altLang="en-US" sz="1600" i="1" dirty="0" smtClean="0">
                <a:solidFill>
                  <a:srgbClr val="FF6600"/>
                </a:solidFill>
                <a:latin typeface="+mn-lt"/>
              </a:rPr>
              <a:t>Strong</a:t>
            </a:r>
            <a:r>
              <a:rPr lang="en-GB" altLang="en-US" sz="1600" dirty="0" smtClean="0">
                <a:solidFill>
                  <a:srgbClr val="FF6600"/>
                </a:solidFill>
                <a:latin typeface="+mn-lt"/>
              </a:rPr>
              <a:t> evidence 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>
                <a:latin typeface="+mn-lt"/>
              </a:rPr>
              <a:t>Studies of real-world </a:t>
            </a:r>
            <a:r>
              <a:rPr lang="en-US" altLang="en-US" sz="1400" dirty="0" smtClean="0">
                <a:latin typeface="+mn-lt"/>
              </a:rPr>
              <a:t>exposures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 smtClean="0">
                <a:latin typeface="+mn-lt"/>
              </a:rPr>
              <a:t>Experimental studies of pure </a:t>
            </a:r>
            <a:r>
              <a:rPr lang="en-US" altLang="en-US" sz="1400" b="1" i="1" dirty="0" smtClean="0">
                <a:latin typeface="+mn-lt"/>
              </a:rPr>
              <a:t>glyphosate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 smtClean="0">
                <a:latin typeface="+mn-lt"/>
              </a:rPr>
              <a:t>Experimental studies of </a:t>
            </a:r>
            <a:r>
              <a:rPr lang="en-US" altLang="en-US" sz="1400" b="1" i="1" dirty="0" smtClean="0">
                <a:latin typeface="+mn-lt"/>
              </a:rPr>
              <a:t>glyphosate formulations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en-GB" altLang="en-US" sz="1600" dirty="0">
              <a:latin typeface="+mn-lt"/>
            </a:endParaRPr>
          </a:p>
        </p:txBody>
      </p:sp>
      <p:pic>
        <p:nvPicPr>
          <p:cNvPr id="1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192068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6340428" y="1080471"/>
            <a:ext cx="2348696" cy="339264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defTabSz="292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2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2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2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2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Cancer in </a:t>
            </a:r>
            <a:br>
              <a:rPr lang="en-US" altLang="en-US" sz="1800" b="1" dirty="0">
                <a:latin typeface="+mn-lt"/>
              </a:rPr>
            </a:br>
            <a:r>
              <a:rPr lang="en-US" altLang="en-US" sz="1800" b="1" dirty="0" smtClean="0">
                <a:latin typeface="+mn-lt"/>
              </a:rPr>
              <a:t>humans (NHL)</a:t>
            </a:r>
            <a:r>
              <a:rPr lang="en-US" altLang="en-US" sz="1800" b="1" dirty="0">
                <a:latin typeface="+mn-lt"/>
              </a:rPr>
              <a:t/>
            </a:r>
            <a:br>
              <a:rPr lang="en-US" altLang="en-US" sz="1800" b="1" dirty="0">
                <a:latin typeface="+mn-lt"/>
              </a:rPr>
            </a:br>
            <a:endParaRPr lang="en-US" altLang="en-US" sz="10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1600" i="1" dirty="0" smtClean="0">
                <a:solidFill>
                  <a:srgbClr val="FF6600"/>
                </a:solidFill>
                <a:latin typeface="+mn-lt"/>
              </a:rPr>
              <a:t>Limited</a:t>
            </a:r>
            <a:r>
              <a:rPr lang="en-US" altLang="en-US" sz="1600" dirty="0" smtClean="0">
                <a:solidFill>
                  <a:srgbClr val="FF6600"/>
                </a:solidFill>
                <a:latin typeface="+mn-lt"/>
              </a:rPr>
              <a:t> evidence </a:t>
            </a:r>
            <a:endParaRPr lang="en-US" altLang="en-US" sz="1600" dirty="0">
              <a:solidFill>
                <a:srgbClr val="FF6600"/>
              </a:solidFill>
              <a:latin typeface="+mn-lt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 smtClean="0">
                <a:latin typeface="+mn-lt"/>
              </a:rPr>
              <a:t>Studies of real-world exposures 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b="1" i="1" dirty="0" smtClean="0">
                <a:latin typeface="+mn-lt"/>
              </a:rPr>
              <a:t>Glyphosate formulations </a:t>
            </a:r>
            <a:r>
              <a:rPr lang="en-US" altLang="en-US" sz="1400" dirty="0" smtClean="0">
                <a:latin typeface="+mn-lt"/>
              </a:rPr>
              <a:t>in different regions at different times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1800" dirty="0">
              <a:latin typeface="+mn-lt"/>
            </a:endParaRPr>
          </a:p>
        </p:txBody>
      </p:sp>
      <p:pic>
        <p:nvPicPr>
          <p:cNvPr id="11273" name="Picture 10" descr="IARC_Logo_English Blue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28479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54036" y="189140"/>
            <a:ext cx="9348512" cy="71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400" b="1" kern="0" dirty="0">
                <a:solidFill>
                  <a:srgbClr val="3333FF"/>
                </a:solidFill>
              </a:rPr>
              <a:t>S</a:t>
            </a:r>
            <a:r>
              <a:rPr lang="en-US" altLang="en-US" sz="3400" b="1" kern="0" dirty="0" smtClean="0">
                <a:solidFill>
                  <a:srgbClr val="3333FF"/>
                </a:solidFill>
              </a:rPr>
              <a:t>ummary: glyphosate hazard evaluation</a:t>
            </a:r>
          </a:p>
        </p:txBody>
      </p:sp>
      <p:sp>
        <p:nvSpPr>
          <p:cNvPr id="11275" name="AutoShape 2" descr="data:image/jpeg;base64,/9j/4AAQSkZJRgABAQAAAQABAAD/2wCEAAkGBwgHBgkIBwgKCgkLDRYPDQwMDRsUFRAWIB0iIiAdHx8kKDQsJCYxJx8fLT0tMTU3Ojo6Iys/RD84QzQ5OjcBCgoKDQwNGg8PGjclHyU3Nzc3Nzc3Nzc3Nzc3Nzc3Nzc3Nzc3Nzc3Nzc3Nzc3Nzc3Nzc3Nzc3Nzc3Nzc3Nzc3N//AABEIAIEANgMBIgACEQEDEQH/xAAcAAEBAQADAQEBAAAAAAAAAAAABwYCBAUBAwj/xAA6EAABAgUBBgIHBgYDAAAAAAABAgMABAUGESEHEjFBUWETIggUcYGRobIVMmJlscEWNkJSctEkMzX/xAAUAQEAAAAAAAAAAAAAAAAAAAAA/8QAFBEBAAAAAAAAAAAAAAAAAAAAAP/aAAwDAQACEQMRAD8AuMIRn7zvClWfTROVR0lbmQxLt6uPKHQdBzJ0HwgNBCI/LVDaneqRM0xuVtymL1bU8POtPvSVH24SDHZXZu02VT4slfLbzw13H0Hd+aVD5QFXhElkNo9ftipNUzaRSvAbcOG6lLJyhXcgZB6nGCNPLFWYeamWW32HEONOJC0LQchSTqCD0gP0hCEBxWoIQVKOEgZJPIRHLEkRtFvKo3hWEeNTpJ7wKbLuDKRjUEg9AQf8ldoqdypdXblVRLf9ypN4N4/u3Dj5xONk9Zbomx92ptSjk2ZN15b7TJAUcEEnXonB9ggKdTUT6G3vtJ5h1ZeWWiy2UBLefKDknJA4mOw8HC0sMqSlwpO4VDIB5ZEdSjVSXrVIlKlIq3mJpoOIJ4jI4HuOBHURzpTU6xT2W6nMtzU2kHxHmmvDSvU4wnJxpjnAdGdoaK5bn2XcqWJpTrQD6mkbqd/H3kZyUkHhGB2Qz05Q67WbCqjxdVTlF6TWebZIyPYQpKgPxKjdUu5WKnc1Xokuysmlpa8Z/eG6VLBO6B2A/XpGEJS56RA9V4tU3/k7vXc0z8UfKArEIQgPhGRgxFqNOJ2V3xPUSrAoturrL0o+R5GjwwewyEq9iTwi1R5dxW/TLkpq6fWJVL7CjvDOikK5KSeIOsBkJCzrgoRe/gu5ZZFJfdL7MhOS3itt72pCFg53eYx/snm9LbTqg2JF6coNNQSQ5UJRLjjm7+FCtM/DtiPDbsK+LTWUWTcqH5DeyJOfH3ewyCn3jdjzLdufajeMvM/Y7lKlkS7pYdfKAClYHQ736QG3KqBsqtd95+YcdeeWp1xbzm8/OvkDJ16/AcTzJ8jY7Rp+afqd7VxO7O1k5l0kfcZznTscJx2SDzjlQNlCXKoKze9TcrtQGMNrz4Ke2uqgDwGg7RTAAAABgCA+whCAGMXQ9oUlUbtqFtT0q9Tp6XcKZdMwQPWABy6HmBrkYMbSMTtJsJi75NEzKLEpW5TzSk2DjhqEKI1xngeKTqOYIbaJV6P/AP5NeP5ov6RHe2aX7MVGZctm60GUuOUyghwBPrIHMct7GumhGo0zjKbLrop9p2ZcNTqS8j7TWlllJ8zy9wYSP3PIQFcrty0e31SiaxPtSpm3fCZ3zxPU9ANMk6DIj1hrwiSWHas/ddaF83ojecXg0+SUPK2gapVg8hnIHM+Y8YrcAhCEAhCEBhtpVhNXTLtz9OX6pXpPCpWZSd3ewchKiO/A8j74l2xexWblnHqxW1h6TkJkhMoTkOPYBJVy3eGnPnoMH+iTwMSn0eP5crA/M1fQmAqwGI+whAIQhAIQhAIlPo9aUCtD8zV9CYq0Sr0fhij10dKor6RAVWEIQCEIQCEI4POtsMreeWltttJUtajgJA1JJ6QHjXrcbNq23N1d5KXCyAGmird8VZOAn9/YDEr9Hu4pdMxVKNOKS1NTbvrcukjHiaecDPQAEDpnpHYkw7tdvUzbyF/wjSFFKGlZSJlzHPudCeicDQqMaLanZLtQkpWt2ygS1bpACmPBTguNp13AOo4j3jnAUaEZTZxeUtedARNp3UTrOG5tgf0L6j8J4j3jlGrgEIQgESLaPW528LgbsC2HcZVmqTKdUoSOKT2GmepwnrFWnWXJiTfYZmFy7jjakpebAKmyRooZ0yIzGzyyJezac834/rdQmXCuZnCnBc1O6Nc4GO/EkwHuW7RJK3qPLUumt7kuwjAzxUeaj1JOselCEBHb5ps3s8utF70FomlzKwiqSiNBlR1PYE6g8ldlYirUipSlYpktUac8HpWYQFtrHMd+hHAjkY/WelJefk3pScaS9LvoLbjaxopJ4iPIs61pK0KSabTnZhxkuqcJfc3jk9BwA9kB70IQgEIQgEIQgEIQgEIQ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76" name="AutoShape 4" descr="data:image/jpeg;base64,/9j/4AAQSkZJRgABAQAAAQABAAD/2wCEAAkGBwgHBgkIBwgKCgkLDRYPDQwMDRsUFRAWIB0iIiAdHx8kKDQsJCYxJx8fLT0tMTU3Ojo6Iys/RD84QzQ5OjcBCgoKDQwNGg8PGjclHyU3Nzc3Nzc3Nzc3Nzc3Nzc3Nzc3Nzc3Nzc3Nzc3Nzc3Nzc3Nzc3Nzc3Nzc3Nzc3Nzc3N//AABEIAIEANgMBIgACEQEDEQH/xAAcAAEBAQADAQEBAAAAAAAAAAAABwYCBAUBAwj/xAA6EAABAgUBBgIHBgYDAAAAAAABAgMABAUGESEHEjFBUWETIggUcYGRobIVMmJlscEWNkJSctEkMzX/xAAUAQEAAAAAAAAAAAAAAAAAAAAA/8QAFBEBAAAAAAAAAAAAAAAAAAAAAP/aAAwDAQACEQMRAD8AuMIRn7zvClWfTROVR0lbmQxLt6uPKHQdBzJ0HwgNBCI/LVDaneqRM0xuVtymL1bU8POtPvSVH24SDHZXZu02VT4slfLbzw13H0Hd+aVD5QFXhElkNo9ftipNUzaRSvAbcOG6lLJyhXcgZB6nGCNPLFWYeamWW32HEONOJC0LQchSTqCD0gP0hCEBxWoIQVKOEgZJPIRHLEkRtFvKo3hWEeNTpJ7wKbLuDKRjUEg9AQf8ldoqdypdXblVRLf9ypN4N4/u3Dj5xONk9Zbomx92ptSjk2ZN15b7TJAUcEEnXonB9ggKdTUT6G3vtJ5h1ZeWWiy2UBLefKDknJA4mOw8HC0sMqSlwpO4VDIB5ZEdSjVSXrVIlKlIq3mJpoOIJ4jI4HuOBHURzpTU6xT2W6nMtzU2kHxHmmvDSvU4wnJxpjnAdGdoaK5bn2XcqWJpTrQD6mkbqd/H3kZyUkHhGB2Qz05Q67WbCqjxdVTlF6TWebZIyPYQpKgPxKjdUu5WKnc1Xokuysmlpa8Z/eG6VLBO6B2A/XpGEJS56RA9V4tU3/k7vXc0z8UfKArEIQgPhGRgxFqNOJ2V3xPUSrAoturrL0o+R5GjwwewyEq9iTwi1R5dxW/TLkpq6fWJVL7CjvDOikK5KSeIOsBkJCzrgoRe/gu5ZZFJfdL7MhOS3itt72pCFg53eYx/snm9LbTqg2JF6coNNQSQ5UJRLjjm7+FCtM/DtiPDbsK+LTWUWTcqH5DeyJOfH3ewyCn3jdjzLdufajeMvM/Y7lKlkS7pYdfKAClYHQ736QG3KqBsqtd95+YcdeeWp1xbzm8/OvkDJ16/AcTzJ8jY7Rp+afqd7VxO7O1k5l0kfcZznTscJx2SDzjlQNlCXKoKze9TcrtQGMNrz4Ke2uqgDwGg7RTAAAABgCA+whCAGMXQ9oUlUbtqFtT0q9Tp6XcKZdMwQPWABy6HmBrkYMbSMTtJsJi75NEzKLEpW5TzSk2DjhqEKI1xngeKTqOYIbaJV6P/AP5NeP5ov6RHe2aX7MVGZctm60GUuOUyghwBPrIHMct7GumhGo0zjKbLrop9p2ZcNTqS8j7TWlllJ8zy9wYSP3PIQFcrty0e31SiaxPtSpm3fCZ3zxPU9ANMk6DIj1hrwiSWHas/ddaF83ojecXg0+SUPK2gapVg8hnIHM+Y8YrcAhCEAhCEBhtpVhNXTLtz9OX6pXpPCpWZSd3ewchKiO/A8j74l2xexWblnHqxW1h6TkJkhMoTkOPYBJVy3eGnPnoMH+iTwMSn0eP5crA/M1fQmAqwGI+whAIQhAIQhAIlPo9aUCtD8zV9CYq0Sr0fhij10dKor6RAVWEIQCEIQCEI4POtsMreeWltttJUtajgJA1JJ6QHjXrcbNq23N1d5KXCyAGmird8VZOAn9/YDEr9Hu4pdMxVKNOKS1NTbvrcukjHiaecDPQAEDpnpHYkw7tdvUzbyF/wjSFFKGlZSJlzHPudCeicDQqMaLanZLtQkpWt2ygS1bpACmPBTguNp13AOo4j3jnAUaEZTZxeUtedARNp3UTrOG5tgf0L6j8J4j3jlGrgEIQgESLaPW528LgbsC2HcZVmqTKdUoSOKT2GmepwnrFWnWXJiTfYZmFy7jjakpebAKmyRooZ0yIzGzyyJezac834/rdQmXCuZnCnBc1O6Nc4GO/EkwHuW7RJK3qPLUumt7kuwjAzxUeaj1JOselCEBHb5ps3s8utF70FomlzKwiqSiNBlR1PYE6g8ldlYirUipSlYpktUac8HpWYQFtrHMd+hHAjkY/WelJefk3pScaS9LvoLbjaxopJ4iPIs61pK0KSabTnZhxkuqcJfc3jk9BwA9kB70IQgEIQgEIQgEIQgEIQg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78" name="AutoShape 6" descr="data:image/jpeg;base64,/9j/4AAQSkZJRgABAQAAAQABAAD/2wCEAAkGBxQTEhQTEhMTFRQXGBUYFxgYFxoYGRsfFhUXHBcVGhgcHCggHRolGxUXITEhJSktLi8uGh8zODMsQygtLisBCgoKDg0OGxAQGywmICYsLCwsNDQvLCwsLSwsLCwsLCwsLCwsLCwsLCwsLCwsLCwsLCwsLCwsLCwsLCwsLCwsLP/AABEIAMMBAgMBEQACEQEDEQH/xAAbAAEAAgMBAQAAAAAAAAAAAAAABgcDBAUCAf/EAEUQAAEDAgIGCAMDCQcFAQAAAAEAAgMEEQUhBhIxQVFhEyIycYGRobEHUtFCwfAUIzNTYnKCkuEkQ5OistLxFheDwuIV/8QAGgEBAAIDAQAAAAAAAAAAAAAAAAQFAQIDBv/EADARAQACAQMCBQMDBAMBAQAAAAABAgMEERIhMQUTIkFRMmGRcYHRUqGxwRRC8CMV/9oADAMBAAIRAxEAPwC8UBAQEBAQEBAQEBAQEBAQEBAQEBAQEBAQYqmobGxz3uDWNF3OJsABvWYiZnaBVGl+mr6h4gh6VrXdmKK/Ty83kZxsPy7Tv26os8Gmikcrbfv2j+XC15npDnYxgVdFSmoqZ3Qi7GMp45HaxLjYa8gPjYcNy2plx2vxpG/32/0xNbRG8yPe+NwY2SSwDftuN8htJNz4ql1OW05JiZUWqz5fMmvKdli0WKP6GNgNtVjdZ205AZ3P9VwtqNukPQ4J3x13+IacXSzPOoSTmRdxA8TwUTFyz5eszt7/AKOjoYTorqHXnmkleTcgOcGX7r3PoOS9Hk1m9eGOsREfn8udce3WZSNrQBYCwUJ0fUBAQEBAQEBAQEBAQEBAQEBAQEBAQEBAQeJ5msa57yGtaCXE5AAC5JPBZiN+kCjtOdO3Vbj0LnMpmEhrrdZ5G1zGnIn9o5NGzNX2g8PmZ69/8IuTLDf+DOMwtnkgdGxr5c45Dm4kdpjnnMk7fDuXTxnw+2OlclZ3iO/8uemz8rTWUo+K0uVHFudMXn/xt/8AtVOij1Wn7JOWeiJV4u5juLWH/KPoqzUxtll53WxtllKW4hHZsId1yG3B46oyHqtNR4fnjF5la7xK+0+Ss0rX7Jlg9B0TM+0c3fTwW2nw+VTb390lvruCAgICAgICAgICAgICAgICAgICAgICAgIPjnAAkkADMk7BzQVnW1MuNzGCEuZhsZ/OPGRnLTuP6rgN+3un1iNNXlb657fZz+r9Ei0l0JgnoxTxMax0YvEQNh3gngfex3LXSa3JgzeZv37sZcUXrxUJLDJTTWOsySN3cQWn3uF7mlsepxfMTComLUt94WBpJpM2tFDIMnNZL0gsbB1gDbcRlfLivKRpLabJelv2/RY+ZGSsS8zNvFA6/wBn2e4fcqbV4Mk5LWrE7KjXx/8ATdK9CcALpn1UoyDiIgd5Bzf3C1hz7lY6jV7YKYafEb/wtdJj9MWlPVWJogICAgICAgICAgICAgICAgICAgICAgICAgq/4jY6amV1BG4tp49V1ZI05uv2aZvM5a3gOKstFgn69us9v5R9RmrjrM27JToPiNM6FsUFmOaM4zkfD5gOI8bXXDV4MtL73/LXS6vFnr6J/b3SdREpXPxT0QEzDVRDrtH5wAbR8/hv5Z7irrwjxCcN/Lt2lE1WDnHKO6rtHmOdL0NiXdYt5EDPwIy77K/8UnFGDzbTtshaeZi2ycVbG/k1PqbA2x4617u9XFVGl7z90fxGOsStTCW2ghB2iOP/AEhUGT65/Ve4+lI/SG2tG4gICAgICAgICAgICAgICAgICAgICAgICCM/EDSM0VLePOolcIoG2v13faI4NF3eAG9d9Nh82+09u8tbW2hBMP0PmNM0Q9ctJdIS7rPe7tOue0du3jzVri1mPHknl+32hV6/SZc1Iik/r93HkgkifZwcxzTvuCD7gq0i2PNXp1h5y1MmG3WJiYTDR7Tt7LMqAZG/P9sd/wA3vzKq9T4XE+rF+FxpPGP+ub8p/RVsc7NaNzXtOR+hBzHcVS3pak7WjaV9S9bxyrO8INjOirKeV8sTe3s5AZlo8c+Y7io3iur1GbFWlp9Mf+6sVxVrM2hy6qAdCSNpl1iOBcGgnxLb95KsfBNZ5scLd4hWeJY/TErG0erWy08b27hqnkWdUjzC45a8bzC0xzvWJ+zorm3EBAQEBAQEBAQEBAQEBAQEBAQEBAQEBAQU9itaa7E5Jf7qnJp4OGsD+el8wRfg1qtsdfKwxHvPWf8AThad7LTwWn1IWC1rjWPjsB7hYeCq723tMu0PuJYVFOLSsDuB2Edx2+C2x5b453rOzTJipkja8boBpBoiyLWcyVmqLmznNa4W9D4eSt9P4lM9LwpdT4PHfHLg0NXLTP1o5LHkRnyI2EKJ4pE3vW+ON/lEwU1Onn0xKZt0rbUU72PtHMBrNyu1xbnYbxfMW57VX1pN+l6z+F7g1U5I2tExP9nLs17dYZNdk4fK4fQqBEX0Gpi0dv8ATtlxxlps3dCq0wPdE/Jj3fyu2X7js8ArvPtkrF6s4+nSU+UN1EBAQEBAQEBAQEBAQEBAQEBAQEBAQEBBwtNMYFNSTPDmiUsIiBcB1nCwOe4Xue5dsGPneI9vdradoU5huMR08TY4mulcGkXAs27u0bnbwVvfFN5nfojxbZ0a7TvEpuyWQjgxufmbn1XKukw177y2nJaXCqp6uX9LUyu5F59iV2iuKvasNZmzTGHne8+a35/ZrsysoefqscjZtwwW/wCVruzFXUomu3Fw7itLxWY6w23+Ejw/pL/MTYZi9+SjXisRt2dKxMrHwwPEbRJ2vM23X5quttv0dW0sAgICAgICAgICAgICAgICAgICAgINPE8Tip2a80jWN57TyaNpPILatLWnasMTMR3QPF9M6me7aVnQR/rHgGQ9zdjfUqdj01K9bzv9nKbzPZFZsGBJkqHl7zmXyu+9ylRk26Vj8NNvlrSVdKzLpWk8GAuK2it59mOj4KtjuxDUP/ht7rPG3zDE2rHeWSRj29qjlZb5yGnZfYbcQlI5/TO/6MzPHu8xOLjYU/k+63tivWN5Yi2/Z0zgNQBc0U9uWZ8hcqN59P6nTjb4YXUJb24po/32Ee4C28yJ7TDExLdooBuN1raxEJ5orhwA6Q7RkO+2Z8j7qvzXmZ2dqwki4NhAQEBAQEBAQEBAQEBAQEBAQEBAQR/HtIxFeOENfKO0SbRx83nj+zt7l2x4eXWe3+f0azbZWdfpBG+UnWkraj9nst5A9lo7lYRj4V3nasfdxmd5+X2ngrJ3AOkjpWEi+oNd4B3lx+5Qr+J6SluNd7T/AGZ42nv0YsV0aihq5IXOdPqMYS6Qkkufbde1rFT8ee16b9v0azWIl3cOjjiZKGsa0mGws0bS5l93AFaRE3yViflzz34YbT9mthUZJJAvYE24kDIeasNTkrSm9ukKTS0m+SHylwyoqpLNa7mTcNb3n8Hkt7anT4KdJj7bLiuO156rB0f0ZipgD25PmI2fujd37fZUWp1mTPPXpHwmUxxV3FEdBBqT4bC8kuiYSd+qL+e1bRaY7SM8ELWNDWiwG5YmdxkWAQEBAQEBAQEBAQEBAQEBAQEBAQQPTbTxsL/yWlDpqk5FseZbf7Nxsdz2jhfZM0+lm0c79Ic7326Q5WE/D6oqgH4jKY49opojYceu7O543ue5db6utOmKP3n/AE1jHM/UnTNHYI6d0EETI2kZao3jsknaTzKrs++aJi877usREdkFLS11jkQbFebms0ttLVo18TnVTi4/pegAdysW+mqV67RZotpot8Odo6pBjsbI4NVgtcgE7zqjeVv4bktlyzafZD8Rnji2fdCsO6QuLrhots33OQ9CpHisxasUcPCsfWbp3DEGjVaAAOCqYrERtC6e1kEBAQEBAQEBAQEBAQEBAQEBAQEBAQEHmSQNBc4gNAJJJsABtJO4IKo0n05lrC+GgcYqZuUtVsc7dqxcAeO07rb59cOPT18zN3+P5R8uaKxM9oj3c/QTEYaOYFsY1TkXHOTPa+/HlwUDLrrZrdeyqxeJx5u0x6f7/quaGVr2hzSC0i4I3ovImJjeHtGUL0uoNWTpBsdn4jb9x81Va/FtPOGJRzFLmFrx2o3A35HL3t5qX4Pl9U4593O/ZmxKqc+KMkdok5btg+4q1wZcWjvMTuqvErzbaE10PpdSnabZvz8Ng9r+K45s85rc5TtDj4YY+/V3FyTBAQEBAQEBAQEBAQEBAQEBAQEBAQEBB5kkDQXOIDQCSSbAAbSTuCdxUOPYzLjMpggLo8PY7rv2Gcg/6L7G79p3AWePHXTV5W629vs5bzedoTGj0OhfS9EW6jdsertBtk87iTz3d6r89pyz6mM+nplpwnsrXH8FlpJSx45tI2OHEH8WVdfHNZeX1Gltgvxt29pSTQTS3o7RvJMZOze08R94XXFk27p+i1k4p8vJ2Wmx4IBBBBzBGwqSv4ndqYvR9LE5u/a3vH4I8Vzy4+dJqIDHELujdkHAtPK+9U+nvOHNE/dpMezzLTOtBEcnarAe85n3VxqLc8m8KjVVm+WKrJgiDGtaNjQAPALouYiIjaGRGRAQEBAQEBAQEBAQEBAQEBAQEBAQEBBVOneNvxCoOG0riIGH+1SA5OI2xX+Ufa4nLdnZafHGKnm37+38uVrTaeMJDo1hDBqRMbaNoueY4nm45d11Fy5JtO893WIiI2hNVHGli2Fx1EZjlbcbjvafmadxWJiJjaXPLiplrxtHRTmk2jEtJLcZj7Lh2XjgeDvbmFFtTjLz2o01sE8bda+0/H/vhJdA9LgPzUh6t7WO1h7uHLxHPfHfbpKXotVOPamTt7Ssprri4zBUhdKk+JlNLDUGSJ7w11nWBNhfb6gq+8K0+lz045MdZmPfaEDVc6zvWWaOrMkUcl7ktDSeYyPoPVQtVpIx6uenRyx1m+SL/ZZ1BUdJGx/zNBPfbP1VfaNp2WjYWAQEBAQEBAQEBAQEBAQEBAQEBAQEBBEPiPpI6lgEUJ/tM92R22sH2pfC+XMjgVK0uHzLb27R3/hpkttCN6PYS2lhawDruzed/co/imsmI9P7MUrxhKMKxXoyeqCDa+45ZZfRVmLWzPS7okdLWMkHVOfDf5KfW8WjeBsLYa9fRMmYY5G6zT6cwdxWJjfu1vSt4427Kl0p0WfSSGWPO/Zd8wFzqO4FMOitmttWYj9VBqtLbD2n0/4SHQDS9sjejeSLGxDsiw7wRwUq2hzY67z1TdJqZpPl3n9JdDT6iD+jJ2Oa5h8CC0+pXbQZpx33T81eVUL0fYQySF3ajdcdxyP3K48Q2tFckImnnaZrKyNEZ7wlh2tOXcf638153NHq3Tq9ndXJsICAgICAgICAgICAgICAgICAgICDxLKGtLnEBrQSSdgAFyT4JHUVDh8xrayWvkHUb1YQdzW31R37XHmVa2jyscY47+7h9Vt0qo6QyFjftPub8ABe/t5qr1empljefZ0h6rMJli2tu35m5jx3jxVNk0l6dY6tmCKoIz9QuVMtqSzu7lBjZ2P6w9f6qxxauLdx24J2vF2m/v4hS4mJ7BU07ZGlj2hzTtB/Hqtq2ms7wxMRaNpVtpHooaaQzwi7TYX38mu+4/8ACu9LrK5I4X7/AOVHrNHbH6qdv8N6jxM1EHROzcwhw45A3HPauGo03lX517JGj1fmV4W7uY+n1J45dz/zb/4uy7zUrFk83DbHPeOsJFq8bxZLcC6jxwOR8dnrZU+TrCXVJlwbCAgICAgICAgICAgICAgICAgICAghPxTxQsp207D16h2r/A2xf53A8SpejpvflPs55LbRs5FBSCNkcA2AXd7u+i7WtymbNYj2SzRqPWfJJwswe59clEyz2h0qkK4tnOrcHjkztqu4ty8xsPuuOTBS/eBH8SweWIOc1pkABI1dp5au3yuokaCZvERPSZ7/AAxPSOiHU+k88cms+4G4DYOXFe1xeFaaMUVp1+/vKvnUXi3VOsC0ujlADyL8fqPp5Kr1Ph+TF1jrCVjz1skgc17dzmm44g8QoHZ3QrSDRt0LunprkDNzd47uI9va002si0eXl/Ko1Whms+Zi/D1QOZUMvYX+008RvstctLYbbxKRpc8Za7W7uwI7DntUO07psO8CuDZ9QEBAQEBAQEBAQEBAQEBAQEBBrVVfFH+kkYz95wHuVmKzPaDdxazTmhj2zg/ugn1tZdq6bLbtDTnVXGkGlNNNW/lLpCWMaGxs1cxbO5N7ZuJKsMWnvXHx2cbWiZ3YBpzC0kta9xPMDffh3Lb/AItpjY8yGSl+KD4mlkUbbEk3OZubXPosW0HKd5lmMr674q1R2Bo/hCf/AJ1flnzZfP8AubWH7QH8Dfosf8GjHmyyR/Eas+YfyN+i1nR42PNlr1ek0k51pWMebEX1Q2/fq2vs37M+JXbFScX0TMMWty7wwwVbAbiKx5Od9VJnUZZjaZ/tDSMVfZI8P0skj7LfUnzCg5cEXneXWLcXYh03lO2OPyd/uUadJHy6Rk+zWhr2CXpQwtcdoaeqfCy7b2inCZ3hH/41JyeZHSUpwxj5QHuaGsPHae4bhz/5UG8xHSEuIdxcmRAQEBAQEBAQEBAQEBAQfHG2ZyCCPYvptR099aUOPBnW9dnqu9NPkv2hrN4hC8R+K73XFLBf9o3P0HuplPD/AOuXOcvxCM12k2JT9qQsHAG3o3JSK6fBT23aTa8uQ7Dpn9uV57gu0WrHaGu0yxnR7iXeKz5zHF6GCNG8eYTzZOL0MNjG8fjwWPMsbPYoI+PoVr5kn7vQo2fgLHOTaHttMzh6JvLO0MzIm8/JYZ4wzsibxPkjOzZjgbxPksbyxu3YKYcfRaTaTZ0IIVztLeISPAsKD3jWGQzPhu9lEy5JdawmjRbIbFFbPqAgICAgICAgICAgICDFVVLI2l8jmtaNpcbBZiJmdoEJxj4isBLKSMzOH2jkz8d5Cl49Haet+jlOSPZEMQlravOeYtb8jNn09FLpXFj7Q0mbT3asWBRNNz1ncTd5XSctmuzcbRjdGfE29AteX3Z2llZhsh2NA7mk+6xN6wcZejgr/tOcO8hvusebVnjLEcGYO09ni+/tdPMn4Y4sbsPgG2WP1+izzt8G0PBhph/ejyWeV/g6fLyRTfrP8v8AVN7/AAdPkvTfOf5U9fwdPl9Bp/nPknrOj6Og+c+Ser4OjK3ofnWPUbQzs6L5lrM2Z6NuDUOQJPdmtbTMd20R8O7hmFPcRaJ/e/qj1zPhdR75I+W0VlL8Po+jbbaTt4dwUW1t3RtLUEBAQEBAQEBAQEBAQRPHtNGRkx0zeml2XHYb3kbTyHmpOPTzbrbpDS19kNqaWeqdrVEjpDuY3sjl8oUuvDHHphzne3dux4eIgNYxxtG4nP1+i1m8z26s7bNCsxuji7c2ueA/H3LeuLLbtDWbVhpRaWtkNqWklmI+Vrn+jQt508x9doj+zHP4hr4nj9dEQH04pyRca4DSRx4rrh0tMv0Tya2yTXv0cw4tVy7ZwO6591Mjw/b2cvPj5SnANA5apuvJXPaMrhrLnO+8uy2cFXanPGC3Hi7468433crSHRRtPVMgE0st2hziTq2uTlYcgD4rOHUTevLaILV2nZ9w7RuJ0hBDixoLnHWPgO8n71m+W/H093LJaKxvLa/6fgB/R+ZP1VPfX546TKunUZJlJtD9DYX3nlhaYzlGxwuCN8jgeO4LXHqc9/VNp2WunxzNd7pY3ReiGykpv8Jh+5dPOyf1T+UjhX4ZG6O0g2UlN/gs/wBqebf+qfyzxj4ZGYLTjMU8APKNg+5Y52+ZNoZBhkP6mL+Rv0WOdvlnZkbRxjZGwfwj6LG8jMAsD6gICAgICAgICAgICAg1q+uZCwySODWjzJ3ADeeS2rWbTtDEzsgePY2+oB6R4p6b5SQHPH7R/wDVvipuLFFfvLnNt0Vm0upIupAx07tmQs3+viVJjDe3W07NOcR2bNDHi9cPzLGU8WzWcdUbssgXHwBWtp0+L6uskc7dnaofhPrHWrKyWU72x9Qd2sbkjwC5W1+3SlYhtGL5lKML0Ew+CxZSxucPtSDpHd933t4KNfVZr97f6/w3jHWPZImMAFgABwGQUduinxJwH8ppS9ovLDd7bbS37bfIA97RxVj4ZqvIzde09J/0j6jHzp94UzSusV7GesKqFqfDyvz1Sdot+PReZ8Ww/wDZY6W3s4OkEuviNQ/czqj+EBtvO6j4Y2xQ63+pt0kepCDvkOse4ZNHufFSMcbyrNZf/q6GBYeJpWteeoMyOIzNuQNlC1+PHPXbq20en5Tyt2WC0WFhkAoC4fUBAQEBAQEBAQEBAQEBAQEBAQEER+JMNU+CFtFGJJTMAbgdVvRvu+5yGdhc8VK0s0i0zeemzS++3RV2OaJTwvaa57pHOFxZx1MtovxHBW+lvTN0p02/Ks1uonTxG8b7/h5pGtZbVaGjkFPjDWFFl12a89Z6LA0Nx7UOo49U+iqdfpd/VVbeHavb0W7LAa4EXGxUq9fUBAQUfp7gP5JVHVFopLvj4DPrM8D6EL1/her87FtPeOkqrU4uFt47S29DKu0gF7Zp4hi5UlnBbaSaFzZajX7WuQTxzJv43B8VTxtxiITJb8FQCxnIavl/RdOfGOiFbTzfJvPZIdBm3ke7v+igaqeywxxEdk1UN1EBAQEBAQEBAQEBAQEBAQEBAQEBBp4rhsdRE6KVt2nzB3OB3ELpiy2x2i1e7nlxVy1ml46Kc0hwSSkl1H5tNyx+5w48jxG7yK9PpdVXPTeO/u8jrNHbT32nt7SwUNTqkLvekWhHxZJrKzdFsaDmhrj+OP47153WabhO8PU6LVc68ZSlV6xEBBwNNcB/K6YsaB0rOtGeY2tvwIy77Hcpmh1M6fLFvb3cs2PnXZWejWEyCRr39QNOw7TytuVj4h49pq04Y/VM/iEPDp78uvRJ9LaQBzJG7Htz72gD21fJVukzeZE7pl42ciBlmhS5axCXaDx2DjyPu1Q9TPV0olqitxAQEBAQEBAQEBAQEBAQEBAQEBAQEGjjOFR1MRikGR2He07nA8V1w5rYrcquWfDTNSaXU5jeESUspjkHNrtzhxH03L1Gm1Nc9d4eP1ekvp78bft921gmIljhmsZ8UXhtps81lZ+CYmHtAJ7vp3LzeowzSXqtPnjJV2FHSRAQRLSGh6OXXHZfn3O3+e3zVVrMXG3OPcY8Rh6SkdxYQ4ex9CVYeH5OsNbR0RvV9AFc7tITPQ+OzD3D1J+ihZ59TevZIlwbCAgICAgICAgICAgICAgICAgICAgICDDU0jJLdIxj7bNZodbuuFtW9q/TOzW1K2+qN2EYTB+oh/w2/Rb+fl/qn8y08jF/TH4hmjpI29ljB3NA+5aze095ltGOte0QzLRuICDxJGHCzgCOBF1iYiekjyKdgBAY2x2iwskViO0DH/8Anxfqo/5G/Rb87fLG0M0cTW9loHcAFiZ3Ze1gEBAQEBAQEBAQEBAQEBAQEBAQEH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79" name="AutoShape 8" descr="data:image/jpeg;base64,/9j/4AAQSkZJRgABAQAAAQABAAD/2wCEAAkGBxQTEhQTEhMTFRQXGBUYFxgYFxoYGRsfFhUXHBcVGhgcHCggHRolGxUXITEhJSktLi8uGh8zODMsQygtLisBCgoKDg0OGxAQGywmICYsLCwsNDQvLCwsLSwsLCwsLCwsLCwsLCwsLCwsLCwsLCwsLCwsLCwsLCwsLCwsLCwsLP/AABEIAMMBAgMBEQACEQEDEQH/xAAbAAEAAgMBAQAAAAAAAAAAAAAABgcDBAUCAf/EAEUQAAEDAgIGCAMDCQcFAQAAAAEAAgMEEQUhBhIxQVFhEyIycYGRobEHUtFCwfAUIzNTYnKCkuEkQ5OistLxFheDwuIV/8QAGgEBAAIDAQAAAAAAAAAAAAAAAAQFAQIDBv/EADARAQACAQMCBQMDBAMBAQAAAAABAgMEERIhMQUTIkFRMmGRcYHRUqGxwRRC8CMV/9oADAMBAAIRAxEAPwC8UBAQEBAQEBAQEBAQEBAQEBAQEBAQEBAQYqmobGxz3uDWNF3OJsABvWYiZnaBVGl+mr6h4gh6VrXdmKK/Ty83kZxsPy7Tv26os8Gmikcrbfv2j+XC15npDnYxgVdFSmoqZ3Qi7GMp45HaxLjYa8gPjYcNy2plx2vxpG/32/0xNbRG8yPe+NwY2SSwDftuN8htJNz4ql1OW05JiZUWqz5fMmvKdli0WKP6GNgNtVjdZ205AZ3P9VwtqNukPQ4J3x13+IacXSzPOoSTmRdxA8TwUTFyz5eszt7/AKOjoYTorqHXnmkleTcgOcGX7r3PoOS9Hk1m9eGOsREfn8udce3WZSNrQBYCwUJ0fUBAQEBAQEBAQEBAQEBAQEBAQEBAQEBAQeJ5msa57yGtaCXE5AAC5JPBZiN+kCjtOdO3Vbj0LnMpmEhrrdZ5G1zGnIn9o5NGzNX2g8PmZ69/8IuTLDf+DOMwtnkgdGxr5c45Dm4kdpjnnMk7fDuXTxnw+2OlclZ3iO/8uemz8rTWUo+K0uVHFudMXn/xt/8AtVOij1Wn7JOWeiJV4u5juLWH/KPoqzUxtll53WxtllKW4hHZsId1yG3B46oyHqtNR4fnjF5la7xK+0+Ss0rX7Jlg9B0TM+0c3fTwW2nw+VTb390lvruCAgICAgICAgICAgICAgICAgICAgICAgIPjnAAkkADMk7BzQVnW1MuNzGCEuZhsZ/OPGRnLTuP6rgN+3un1iNNXlb657fZz+r9Ei0l0JgnoxTxMax0YvEQNh3gngfex3LXSa3JgzeZv37sZcUXrxUJLDJTTWOsySN3cQWn3uF7mlsepxfMTComLUt94WBpJpM2tFDIMnNZL0gsbB1gDbcRlfLivKRpLabJelv2/RY+ZGSsS8zNvFA6/wBn2e4fcqbV4Mk5LWrE7KjXx/8ATdK9CcALpn1UoyDiIgd5Bzf3C1hz7lY6jV7YKYafEb/wtdJj9MWlPVWJogICAgICAgICAgICAgICAgICAgICAgICAgq/4jY6amV1BG4tp49V1ZI05uv2aZvM5a3gOKstFgn69us9v5R9RmrjrM27JToPiNM6FsUFmOaM4zkfD5gOI8bXXDV4MtL73/LXS6vFnr6J/b3SdREpXPxT0QEzDVRDrtH5wAbR8/hv5Z7irrwjxCcN/Lt2lE1WDnHKO6rtHmOdL0NiXdYt5EDPwIy77K/8UnFGDzbTtshaeZi2ycVbG/k1PqbA2x4617u9XFVGl7z90fxGOsStTCW2ghB2iOP/AEhUGT65/Ve4+lI/SG2tG4gICAgICAgICAgICAgICAgICAgICAgICCM/EDSM0VLePOolcIoG2v13faI4NF3eAG9d9Nh82+09u8tbW2hBMP0PmNM0Q9ctJdIS7rPe7tOue0du3jzVri1mPHknl+32hV6/SZc1Iik/r93HkgkifZwcxzTvuCD7gq0i2PNXp1h5y1MmG3WJiYTDR7Tt7LMqAZG/P9sd/wA3vzKq9T4XE+rF+FxpPGP+ub8p/RVsc7NaNzXtOR+hBzHcVS3pak7WjaV9S9bxyrO8INjOirKeV8sTe3s5AZlo8c+Y7io3iur1GbFWlp9Mf+6sVxVrM2hy6qAdCSNpl1iOBcGgnxLb95KsfBNZ5scLd4hWeJY/TErG0erWy08b27hqnkWdUjzC45a8bzC0xzvWJ+zorm3EBAQEBAQEBAQEBAQEBAQEBAQEBAQEBAQU9itaa7E5Jf7qnJp4OGsD+el8wRfg1qtsdfKwxHvPWf8AThad7LTwWn1IWC1rjWPjsB7hYeCq723tMu0PuJYVFOLSsDuB2Edx2+C2x5b453rOzTJipkja8boBpBoiyLWcyVmqLmznNa4W9D4eSt9P4lM9LwpdT4PHfHLg0NXLTP1o5LHkRnyI2EKJ4pE3vW+ON/lEwU1Onn0xKZt0rbUU72PtHMBrNyu1xbnYbxfMW57VX1pN+l6z+F7g1U5I2tExP9nLs17dYZNdk4fK4fQqBEX0Gpi0dv8ATtlxxlps3dCq0wPdE/Jj3fyu2X7js8ArvPtkrF6s4+nSU+UN1EBAQEBAQEBAQEBAQEBAQEBAQEBAQEBBwtNMYFNSTPDmiUsIiBcB1nCwOe4Xue5dsGPneI9vdradoU5huMR08TY4mulcGkXAs27u0bnbwVvfFN5nfojxbZ0a7TvEpuyWQjgxufmbn1XKukw177y2nJaXCqp6uX9LUyu5F59iV2iuKvasNZmzTGHne8+a35/ZrsysoefqscjZtwwW/wCVruzFXUomu3Fw7itLxWY6w23+Ejw/pL/MTYZi9+SjXisRt2dKxMrHwwPEbRJ2vM23X5quttv0dW0sAgICAgICAgICAgICAgICAgICAgINPE8Tip2a80jWN57TyaNpPILatLWnasMTMR3QPF9M6me7aVnQR/rHgGQ9zdjfUqdj01K9bzv9nKbzPZFZsGBJkqHl7zmXyu+9ylRk26Vj8NNvlrSVdKzLpWk8GAuK2it59mOj4KtjuxDUP/ht7rPG3zDE2rHeWSRj29qjlZb5yGnZfYbcQlI5/TO/6MzPHu8xOLjYU/k+63tivWN5Yi2/Z0zgNQBc0U9uWZ8hcqN59P6nTjb4YXUJb24po/32Ee4C28yJ7TDExLdooBuN1raxEJ5orhwA6Q7RkO+2Z8j7qvzXmZ2dqwki4NhAQEBAQEBAQEBAQEBAQEBAQEBAQR/HtIxFeOENfKO0SbRx83nj+zt7l2x4eXWe3+f0azbZWdfpBG+UnWkraj9nst5A9lo7lYRj4V3nasfdxmd5+X2ngrJ3AOkjpWEi+oNd4B3lx+5Qr+J6SluNd7T/AGZ42nv0YsV0aihq5IXOdPqMYS6Qkkufbde1rFT8ee16b9v0azWIl3cOjjiZKGsa0mGws0bS5l93AFaRE3yViflzz34YbT9mthUZJJAvYE24kDIeasNTkrSm9ukKTS0m+SHylwyoqpLNa7mTcNb3n8Hkt7anT4KdJj7bLiuO156rB0f0ZipgD25PmI2fujd37fZUWp1mTPPXpHwmUxxV3FEdBBqT4bC8kuiYSd+qL+e1bRaY7SM8ELWNDWiwG5YmdxkWAQEBAQEBAQEBAQEBAQEBAQEBAQQPTbTxsL/yWlDpqk5FseZbf7Nxsdz2jhfZM0+lm0c79Ic7326Q5WE/D6oqgH4jKY49opojYceu7O543ue5db6utOmKP3n/AE1jHM/UnTNHYI6d0EETI2kZao3jsknaTzKrs++aJi877usREdkFLS11jkQbFebms0ttLVo18TnVTi4/pegAdysW+mqV67RZotpot8Odo6pBjsbI4NVgtcgE7zqjeVv4bktlyzafZD8Rnji2fdCsO6QuLrhots33OQ9CpHisxasUcPCsfWbp3DEGjVaAAOCqYrERtC6e1kEBAQEBAQEBAQEBAQEBAQEBAQEBAQEHmSQNBc4gNAJJJsABtJO4IKo0n05lrC+GgcYqZuUtVsc7dqxcAeO07rb59cOPT18zN3+P5R8uaKxM9oj3c/QTEYaOYFsY1TkXHOTPa+/HlwUDLrrZrdeyqxeJx5u0x6f7/quaGVr2hzSC0i4I3ovImJjeHtGUL0uoNWTpBsdn4jb9x81Va/FtPOGJRzFLmFrx2o3A35HL3t5qX4Pl9U4593O/ZmxKqc+KMkdok5btg+4q1wZcWjvMTuqvErzbaE10PpdSnabZvz8Ng9r+K45s85rc5TtDj4YY+/V3FyTBAQEBAQEBAQEBAQEBAQEBAQEBAQEBB5kkDQXOIDQCSSbAAbSTuCdxUOPYzLjMpggLo8PY7rv2Gcg/6L7G79p3AWePHXTV5W629vs5bzedoTGj0OhfS9EW6jdsertBtk87iTz3d6r89pyz6mM+nplpwnsrXH8FlpJSx45tI2OHEH8WVdfHNZeX1Gltgvxt29pSTQTS3o7RvJMZOze08R94XXFk27p+i1k4p8vJ2Wmx4IBBBBzBGwqSv4ndqYvR9LE5u/a3vH4I8Vzy4+dJqIDHELujdkHAtPK+9U+nvOHNE/dpMezzLTOtBEcnarAe85n3VxqLc8m8KjVVm+WKrJgiDGtaNjQAPALouYiIjaGRGRAQEBAQEBAQEBAQEBAQEBAQEBAQEBBVOneNvxCoOG0riIGH+1SA5OI2xX+Ufa4nLdnZafHGKnm37+38uVrTaeMJDo1hDBqRMbaNoueY4nm45d11Fy5JtO893WIiI2hNVHGli2Fx1EZjlbcbjvafmadxWJiJjaXPLiplrxtHRTmk2jEtJLcZj7Lh2XjgeDvbmFFtTjLz2o01sE8bda+0/H/vhJdA9LgPzUh6t7WO1h7uHLxHPfHfbpKXotVOPamTt7Ssprri4zBUhdKk+JlNLDUGSJ7w11nWBNhfb6gq+8K0+lz045MdZmPfaEDVc6zvWWaOrMkUcl7ktDSeYyPoPVQtVpIx6uenRyx1m+SL/ZZ1BUdJGx/zNBPfbP1VfaNp2WjYWAQEBAQEBAQEBAQEBAQEBAQEBAQEBBEPiPpI6lgEUJ/tM92R22sH2pfC+XMjgVK0uHzLb27R3/hpkttCN6PYS2lhawDruzed/co/imsmI9P7MUrxhKMKxXoyeqCDa+45ZZfRVmLWzPS7okdLWMkHVOfDf5KfW8WjeBsLYa9fRMmYY5G6zT6cwdxWJjfu1vSt4427Kl0p0WfSSGWPO/Zd8wFzqO4FMOitmttWYj9VBqtLbD2n0/4SHQDS9sjejeSLGxDsiw7wRwUq2hzY67z1TdJqZpPl3n9JdDT6iD+jJ2Oa5h8CC0+pXbQZpx33T81eVUL0fYQySF3ajdcdxyP3K48Q2tFckImnnaZrKyNEZ7wlh2tOXcf638153NHq3Tq9ndXJsICAgICAgICAgICAgICAgICAgICDxLKGtLnEBrQSSdgAFyT4JHUVDh8xrayWvkHUb1YQdzW31R37XHmVa2jyscY47+7h9Vt0qo6QyFjftPub8ABe/t5qr1empljefZ0h6rMJli2tu35m5jx3jxVNk0l6dY6tmCKoIz9QuVMtqSzu7lBjZ2P6w9f6qxxauLdx24J2vF2m/v4hS4mJ7BU07ZGlj2hzTtB/Hqtq2ms7wxMRaNpVtpHooaaQzwi7TYX38mu+4/8ACu9LrK5I4X7/AOVHrNHbH6qdv8N6jxM1EHROzcwhw45A3HPauGo03lX517JGj1fmV4W7uY+n1J45dz/zb/4uy7zUrFk83DbHPeOsJFq8bxZLcC6jxwOR8dnrZU+TrCXVJlwbCAgICAgICAgICAgICAgICAgICAghPxTxQsp207D16h2r/A2xf53A8SpejpvflPs55LbRs5FBSCNkcA2AXd7u+i7WtymbNYj2SzRqPWfJJwswe59clEyz2h0qkK4tnOrcHjkztqu4ty8xsPuuOTBS/eBH8SweWIOc1pkABI1dp5au3yuokaCZvERPSZ7/AAxPSOiHU+k88cms+4G4DYOXFe1xeFaaMUVp1+/vKvnUXi3VOsC0ujlADyL8fqPp5Kr1Ph+TF1jrCVjz1skgc17dzmm44g8QoHZ3QrSDRt0LunprkDNzd47uI9va002si0eXl/Ko1Whms+Zi/D1QOZUMvYX+008RvstctLYbbxKRpc8Za7W7uwI7DntUO07psO8CuDZ9QEBAQEBAQEBAQEBAQEBAQEBBrVVfFH+kkYz95wHuVmKzPaDdxazTmhj2zg/ugn1tZdq6bLbtDTnVXGkGlNNNW/lLpCWMaGxs1cxbO5N7ZuJKsMWnvXHx2cbWiZ3YBpzC0kta9xPMDffh3Lb/AItpjY8yGSl+KD4mlkUbbEk3OZubXPosW0HKd5lmMr674q1R2Bo/hCf/AJ1flnzZfP8AubWH7QH8Dfosf8GjHmyyR/Eas+YfyN+i1nR42PNlr1ek0k51pWMebEX1Q2/fq2vs37M+JXbFScX0TMMWty7wwwVbAbiKx5Od9VJnUZZjaZ/tDSMVfZI8P0skj7LfUnzCg5cEXneXWLcXYh03lO2OPyd/uUadJHy6Rk+zWhr2CXpQwtcdoaeqfCy7b2inCZ3hH/41JyeZHSUpwxj5QHuaGsPHae4bhz/5UG8xHSEuIdxcmRAQEBAQEBAQEBAQEBAQfHG2ZyCCPYvptR099aUOPBnW9dnqu9NPkv2hrN4hC8R+K73XFLBf9o3P0HuplPD/AOuXOcvxCM12k2JT9qQsHAG3o3JSK6fBT23aTa8uQ7Dpn9uV57gu0WrHaGu0yxnR7iXeKz5zHF6GCNG8eYTzZOL0MNjG8fjwWPMsbPYoI+PoVr5kn7vQo2fgLHOTaHttMzh6JvLO0MzIm8/JYZ4wzsibxPkjOzZjgbxPksbyxu3YKYcfRaTaTZ0IIVztLeISPAsKD3jWGQzPhu9lEy5JdawmjRbIbFFbPqAgICAgICAgICAgICDFVVLI2l8jmtaNpcbBZiJmdoEJxj4isBLKSMzOH2jkz8d5Cl49Haet+jlOSPZEMQlravOeYtb8jNn09FLpXFj7Q0mbT3asWBRNNz1ncTd5XSctmuzcbRjdGfE29AteX3Z2llZhsh2NA7mk+6xN6wcZejgr/tOcO8hvusebVnjLEcGYO09ni+/tdPMn4Y4sbsPgG2WP1+izzt8G0PBhph/ejyWeV/g6fLyRTfrP8v8AVN7/AAdPkvTfOf5U9fwdPl9Bp/nPknrOj6Og+c+Ser4OjK3ofnWPUbQzs6L5lrM2Z6NuDUOQJPdmtbTMd20R8O7hmFPcRaJ/e/qj1zPhdR75I+W0VlL8Po+jbbaTt4dwUW1t3RtLUEBAQEBAQEBAQEBAQRPHtNGRkx0zeml2XHYb3kbTyHmpOPTzbrbpDS19kNqaWeqdrVEjpDuY3sjl8oUuvDHHphzne3dux4eIgNYxxtG4nP1+i1m8z26s7bNCsxuji7c2ueA/H3LeuLLbtDWbVhpRaWtkNqWklmI+Vrn+jQt508x9doj+zHP4hr4nj9dEQH04pyRca4DSRx4rrh0tMv0Tya2yTXv0cw4tVy7ZwO6591Mjw/b2cvPj5SnANA5apuvJXPaMrhrLnO+8uy2cFXanPGC3Hi7468433crSHRRtPVMgE0st2hziTq2uTlYcgD4rOHUTevLaILV2nZ9w7RuJ0hBDixoLnHWPgO8n71m+W/H093LJaKxvLa/6fgB/R+ZP1VPfX546TKunUZJlJtD9DYX3nlhaYzlGxwuCN8jgeO4LXHqc9/VNp2WunxzNd7pY3ReiGykpv8Jh+5dPOyf1T+UjhX4ZG6O0g2UlN/gs/wBqebf+qfyzxj4ZGYLTjMU8APKNg+5Y52+ZNoZBhkP6mL+Rv0WOdvlnZkbRxjZGwfwj6LG8jMAsD6gICAgICAgICAgICAg1q+uZCwySODWjzJ3ADeeS2rWbTtDEzsgePY2+oB6R4p6b5SQHPH7R/wDVvipuLFFfvLnNt0Vm0upIupAx07tmQs3+viVJjDe3W07NOcR2bNDHi9cPzLGU8WzWcdUbssgXHwBWtp0+L6uskc7dnaofhPrHWrKyWU72x9Qd2sbkjwC5W1+3SlYhtGL5lKML0Ew+CxZSxucPtSDpHd933t4KNfVZr97f6/w3jHWPZImMAFgABwGQUduinxJwH8ppS9ovLDd7bbS37bfIA97RxVj4ZqvIzde09J/0j6jHzp94UzSusV7GesKqFqfDyvz1Sdot+PReZ8Ww/wDZY6W3s4OkEuviNQ/czqj+EBtvO6j4Y2xQ63+pt0kepCDvkOse4ZNHufFSMcbyrNZf/q6GBYeJpWteeoMyOIzNuQNlC1+PHPXbq20en5Tyt2WC0WFhkAoC4fUBAQEBAQEBAQEBAQEBAQEBAQEER+JMNU+CFtFGJJTMAbgdVvRvu+5yGdhc8VK0s0i0zeemzS++3RV2OaJTwvaa57pHOFxZx1MtovxHBW+lvTN0p02/Ks1uonTxG8b7/h5pGtZbVaGjkFPjDWFFl12a89Z6LA0Nx7UOo49U+iqdfpd/VVbeHavb0W7LAa4EXGxUq9fUBAQUfp7gP5JVHVFopLvj4DPrM8D6EL1/her87FtPeOkqrU4uFt47S29DKu0gF7Zp4hi5UlnBbaSaFzZajX7WuQTxzJv43B8VTxtxiITJb8FQCxnIavl/RdOfGOiFbTzfJvPZIdBm3ke7v+igaqeywxxEdk1UN1EBAQEBAQEBAQEBAQEBAQEBAQEBBp4rhsdRE6KVt2nzB3OB3ELpiy2x2i1e7nlxVy1ml46Kc0hwSSkl1H5tNyx+5w48jxG7yK9PpdVXPTeO/u8jrNHbT32nt7SwUNTqkLvekWhHxZJrKzdFsaDmhrj+OP47153WabhO8PU6LVc68ZSlV6xEBBwNNcB/K6YsaB0rOtGeY2tvwIy77Hcpmh1M6fLFvb3cs2PnXZWejWEyCRr39QNOw7TytuVj4h49pq04Y/VM/iEPDp78uvRJ9LaQBzJG7Htz72gD21fJVukzeZE7pl42ciBlmhS5axCXaDx2DjyPu1Q9TPV0olqitxAQEBAQEBAQEBAQEBAQEBAQEBAQEGjjOFR1MRikGR2He07nA8V1w5rYrcquWfDTNSaXU5jeESUspjkHNrtzhxH03L1Gm1Nc9d4eP1ekvp78bft921gmIljhmsZ8UXhtps81lZ+CYmHtAJ7vp3LzeowzSXqtPnjJV2FHSRAQRLSGh6OXXHZfn3O3+e3zVVrMXG3OPcY8Rh6SkdxYQ4ex9CVYeH5OsNbR0RvV9AFc7tITPQ+OzD3D1J+ihZ59TevZIlwbCAgICAgICAgICAgICAgICAgICAgICDDU0jJLdIxj7bNZodbuuFtW9q/TOzW1K2+qN2EYTB+oh/w2/Rb+fl/qn8y08jF/TH4hmjpI29ljB3NA+5aze095ltGOte0QzLRuICDxJGHCzgCOBF1iYiekjyKdgBAY2x2iwskViO0DH/8Anxfqo/5G/Rb87fLG0M0cTW9loHcAFiZ3Ze1gEBAQEBAQEBAQEBAQEBAQEBAQEH/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" name="Down Arrow 6"/>
          <p:cNvSpPr/>
          <p:nvPr/>
        </p:nvSpPr>
        <p:spPr>
          <a:xfrm>
            <a:off x="4463507" y="4791108"/>
            <a:ext cx="431800" cy="50482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Down Arrow 27"/>
          <p:cNvSpPr/>
          <p:nvPr/>
        </p:nvSpPr>
        <p:spPr>
          <a:xfrm>
            <a:off x="7331857" y="4791108"/>
            <a:ext cx="433387" cy="50482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Down Arrow 28"/>
          <p:cNvSpPr/>
          <p:nvPr/>
        </p:nvSpPr>
        <p:spPr>
          <a:xfrm>
            <a:off x="1595157" y="4791108"/>
            <a:ext cx="431800" cy="50482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83" name="Text Box 3"/>
          <p:cNvSpPr txBox="1">
            <a:spLocks noChangeArrowheads="1"/>
          </p:cNvSpPr>
          <p:nvPr/>
        </p:nvSpPr>
        <p:spPr bwMode="auto">
          <a:xfrm>
            <a:off x="538308" y="1080471"/>
            <a:ext cx="2482523" cy="3404159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defTabSz="2921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21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21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21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21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Cancer in </a:t>
            </a:r>
            <a:br>
              <a:rPr lang="en-US" altLang="en-US" sz="1800" b="1" dirty="0">
                <a:latin typeface="+mn-lt"/>
              </a:rPr>
            </a:br>
            <a:r>
              <a:rPr lang="en-US" altLang="en-US" sz="1800" b="1" dirty="0">
                <a:latin typeface="+mn-lt"/>
              </a:rPr>
              <a:t>experimental animals</a:t>
            </a:r>
            <a:r>
              <a:rPr lang="en-US" altLang="en-US" sz="2000" b="1" dirty="0">
                <a:latin typeface="+mn-lt"/>
              </a:rPr>
              <a:t/>
            </a:r>
            <a:br>
              <a:rPr lang="en-US" altLang="en-US" sz="2000" b="1" dirty="0">
                <a:latin typeface="+mn-lt"/>
              </a:rPr>
            </a:br>
            <a:endParaRPr lang="en-US" altLang="en-US" sz="10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1600" i="1" dirty="0">
                <a:solidFill>
                  <a:srgbClr val="FF6600"/>
                </a:solidFill>
                <a:latin typeface="+mn-lt"/>
              </a:rPr>
              <a:t>Sufficient</a:t>
            </a:r>
            <a:r>
              <a:rPr lang="en-US" altLang="en-US" sz="1600" dirty="0">
                <a:solidFill>
                  <a:srgbClr val="FF6600"/>
                </a:solidFill>
                <a:latin typeface="+mn-lt"/>
              </a:rPr>
              <a:t> </a:t>
            </a:r>
            <a:r>
              <a:rPr lang="en-US" altLang="en-US" sz="1600" dirty="0" smtClean="0">
                <a:solidFill>
                  <a:srgbClr val="FF6600"/>
                </a:solidFill>
                <a:latin typeface="+mn-lt"/>
              </a:rPr>
              <a:t>evidence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>
                <a:latin typeface="+mn-lt"/>
              </a:rPr>
              <a:t>Studies of pure </a:t>
            </a:r>
            <a:r>
              <a:rPr lang="en-US" altLang="en-US" sz="1400" b="1" i="1" dirty="0" smtClean="0">
                <a:latin typeface="+mn-lt"/>
              </a:rPr>
              <a:t>glyphosate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400" dirty="0" smtClean="0">
                <a:latin typeface="+mn-lt"/>
              </a:rPr>
              <a:t>Rare cancers in valid studies</a:t>
            </a:r>
            <a:endParaRPr lang="en-US" altLang="en-US" sz="1400" dirty="0">
              <a:latin typeface="+mn-lt"/>
            </a:endParaRPr>
          </a:p>
        </p:txBody>
      </p:sp>
      <p:sp>
        <p:nvSpPr>
          <p:cNvPr id="11284" name="AutoShape 2" descr="data:image/jpeg;base64,/9j/4AAQSkZJRgABAQAAAQABAAD/2wCEAAkGBxQSEhUUEhQWFRUVGBQVFxUWFxgWGBgXFRQXFhUVFBYYHCggGBolHBQVITEhJSkrLi4uFx8zODMsNygtLisBCgoKDg0OGxAQGywkHyQtLC8tLCwsLCwsLCwsLCwsLCwsLCwsLCwsLCwsLCwsLCwsLCwsLCwsLCwsLCwsLCwsLP/AABEIAMIBAwMBIgACEQEDEQH/xAAbAAABBQEBAAAAAAAAAAAAAAAFAAIDBAYBB//EAEQQAAIBAgQDBwICCAQEBQUAAAECEQADBBIhMQVBUQYTIjJhcYFCkVKhFCNicoKxwfAHM5LhFUPR8VNjsrPSFkSToqP/xAAZAQADAQEBAAAAAAAAAAAAAAABAgMEAAX/xAAtEQACAgICAQIFAwQDAAAAAAAAAQIRAyESMUETUQQiMmFxFIGxM2KR8SNCof/aAAwDAQACEQMRAD8A8trhpoakTXrWZqOhoM0ew94sgis8DRThV7WK5Akgpb4aHMuZoTxjCrbeFOlEbhc6LpUb8EYqXLaiuAmATUlm/l9qjemNSscMYK8k6GKmuBAZIoHh7ZJ0o/Zw4y+PeitiS0VuMgsARtQ/C4Qu0CtGpXL1Ap9oqNQIo8TlIzL4M58tErGFVN96tLZCktzNRjAszFp8NdVHXYxeIzKjYcq7g8YbhK0PKZX96IcGs+Jidq5NnNIvLYIG2lCsbhcrZh81Nj+LMDlTYVDa4nmMOK5sCTIlt+L3ok7ixa9TVrD4AXMpXX++dUe1vhIWgwrbAN3GOWzTrV/hnFTmAcyKEk0lFSvZVpUbzGoi4csCNaxEVN+kMRlJMdKjqnYiVCFI0q4TXBGk0w09qZFIxkPSn0xRTxTIVnas4LBPdMKNBux0Ue5/pVvhPC+88b+G2Pu0ch0Hr/YMtdAXKAEtgb7AVaGO1b6M+TNxfFbZSTgVqPFcYnnAAHxXajucWsgwFdh+LQT6wdqVPeIn/wA5nlanZqq56cr1jUzdxLAqzhngg1SD0R4dhc+p2qkWLJB3DkkSKhxty6RA0Bqe1dCiByqR8UoEmqaJGZuYNxyqEWiTEVoP09HJgbV3DWw8sBtSUmNyaK9iwLaTzqscQbimrV8HNI251Tu2SjTyNE5CsXiFNGOGsXXSgqrDEdaL4JjbtE1yOZZx1xFAHOorN/MpUc6BfppzGdZq5gsWoPvXWDiJ8Kw5bGii4QrZLdRUtjiFsEZhUvFuIrctlbY0rjjGuZNMIrrAg1ZtcPdlLAaCgOOwHGLlnymqfEMa11szHWoXNRE1JsdIdNOU1FNOBoJhosCu1EjVMtUTsRnIppFSVbwfDLl3VV8PN20X78/iaNWByS2wflroFaSxwiyh/WFrnt4Vnppqfyq8uItp/lW0Seigtp6nWqxwSZCXxUF1sylrDO3lRm9lJ/kKKcJ4BcdpuW3VF3BUqWPJROvvRq5j7p0BbbXn8elMa7egHK5PzEmqLAl2yT+JbWkWf0O4d0YKsbDQDaAKyvHL93vMlwZAPKnKOTT9Xv8AyrQjEXl3DDpIMe3tUn/EC8C5DCDo4DjrBmnyQc1pksWRQlbRiZpVrhbwx1OGSfRnUfADgCuVD0Zmr9VD7gq52fX8X51SxHBGXYzSu4pygIO1WsLj27oncis7UTRcgTbwb5gCK0KuttcuxipuGzcTvI2qlxGz3pkHUUyVLQrdvZVt3ilzXnRV1k+9D7uGJUHmtXMG4YA8xTRBIt8M4QoaSd6l4jeSwhVNzXbKsxkHQUJ4vmdoUE0QLZTsY4g60VS6t1culZ5q4LhGxilsejT2uCsxUjaudpbwtqLanXnQS1xu6ogGql68zmWMmhyO4jJrmauxXDQGL9jFAiGojg7ijQGs+pqW28UykK4h7EC2NY1qWzjiUZRoIobbuhxrvU+FSPmmEM9eOp9zTUts2wJrQYjhqEyTFW+GYm2hyqoNRcHZXnoyJEb0gau8ZH61oqooqdbHsclWbQJIABJOgA1JJ5AVHZtliABJJgAbknYCtbgcCuFEnW8RqeST9K+vU1oxY3J0iGXKoK2RYHgqWxmvwz8rQOg/fPM+gq0+Ja4ZUQF0gDwgekbVXxV5UHeXCRPlQeZvX9lfWhNzi9wspmFUyEXRY5g9SRzPWtTnHHpGNQnm2wjjcUlolTNxtJA8IGkjxH3Gwqk3GrgEJlQeigt/qaTUnG7QIW4u2g/hOqH+n2oOWqWSTumy+GEON0a/guMc2wxuEnLc3OvmjSnY/Er3YRrpQvqGzQYnUa8qlweEyLbSIItS0dWaWP3P5Vl+KM1/EstsTByL6BdCT0E5j800pcYJe5KEOeRvwg3wvh15HVxiWKTAAdxmY7LExHU1FxHjF9LhUWldF8OqTm11aUgieXpFXf8AhLrZFu04TmW+qDuwjmT66CoLfFLOGBDXTdf2DkdYIED5NI0lrodNyd9lP/6os/Xh4bnFyB9iNKVMftbrpa09Xg/YLSpfU/uH9L+z/wBA+F5qatcLSWZDzqC/owYc6M8OwWveHTSppF2zmNxBtWe7GlAbGLZT1q1xjE5ngVRArnt6OitbDeE4kp0NFuH2bRO41rHxUti+VOhNFMDibm9i7aDKu9Ub3EVtA+EEtQ/CEP4udR8WtEinEXYIxF3MxPWq5arVvCO2ymqd1SDB3qUmVR2niolqUUEFjqY1OBrhpmAYBUiiuqKfFFI5s5mroxBB3rhFOwuCuXmy2kZzzyiY/eOy/Nc7BovFu9UQdajw6srTFX8H2Uvxnd7dpdR5g503gLoekzvRWxwi0sZ77t6JbAj3JY0yxyluiUssI+TP8Q4aXOZa7g+DgQbh06VohasFd72nOU29stN/QsMSCWunYlZUgx9J8IPppTehK7oX9TGuxq4OzZi4oliPD6A7n3qKziUBDXCBJhQdiRzPQetX8TZtXTrcyDTQANA6biD7ihPE+B3rjlrZtuuyKrgEKNhDxr19avuEaSMyrLO5MH8bwjh2uElgx3O46Keg6UMrUcNwt5RkvWzEQMw5dD1HqNqD8U4abZzAEpMT+E/hb/rUJRXaNUJ0+Mv9lnhNwPba23IEfwtzH7rQfkUMw2HJurbPN1U/6gDXcDie7uK3LZh1U6H+/Sja4ecVacahngkdQpIPyB+Vd9Ufwd9En9/5NG9zKxubBbbnrsZ/pQx+Krbsd53WTPJVdBmnaY2nU+1X7lsTLar3bhh7mNaxvGuIG8+/hXRR/M/NUyOmQwx5FLG465dM3HLemwHso0FVGqR6hJrJJnoJHa5XJpUgTY27lgDXlVLivGxGW3tWazGpLFssQAJJpuYvAcDJ1qUVqOF9kcy5rjRNUeM8CNnVTIp0mK5ICmmGuzTgK7sJf4TdIkDeiODvlmhhQOw+UzR7C284ld6eIkh+M4uLEhVEmsrfuF2LHnWh4rwm4QGigyYJyYCmkkm2NFpIgUU4082yDBruWuSDZGKdFdIrlE4clXMDgXvNltrJ3J2CjqzHQCrHAuDNfJJOS0vnuH2nKk+ZoG3Ln66G7eS2uS0mVYA3kk7lieZPX2q2PG5GfNmUNeSphuEWLQm4Rdcaxr3Y9Auhf3OnpVu9xNgqqDCRGVVygbE6D+VVzYWM1y4LeYwikMGYzAgAHwz9W1VOKcUewFWyqpIMuVV3DKTIBYQuhXlOu9VuMFaM1TyOmwjawbssxAGuc+WOQLCQKYtpSSO/t+AZmytmIGizC6nUj71i8VinuGbjM56sS32nar3Zy5F6PxpdXafoLjT3QVJfEtySLS+FSi3ZoMY1lGKNiANs0JcMaAgQE10I51MvDgVVlvocwzCQ6kg7HUaf70A4vYzYmBMXBaIneCqrJ+01oSFuXFUSF0UR0UVXHKUm78EcsIxiq8j34Y2yEN4c0KykgEwG0JmdarXbVxAS4gieh1E6aVatXVs2rl9xJuQwXTyeXDq2ugMB9j5j0qrw3G4l9bRZwd1YZ0PMzm0HxFd60kd6CZJgOJsBBY6zzOhA0JXY/IM1d/SbN1St1cjRBZYhhP1LtExoOtW8LhheWL9lEP8A5OrMTtIAjfqT78qgu8BBByMDtIbRgehiY/23o8ovsRxkujMcY4AyDvLP620dZWSydQ43j1+/rd7L4xWChhJQgEjp/wAtvjUe1EFFyySAQG0JgxERyMff3q2uFs3HaQLd1wRKiAxy5iSvSQNdDM0nDi7XRV5eUal2d4tazC4oEfqLmnrrXnWavU8JYY3F7wf8soSNidpn2+a8txlk27j2zujMv+kwDUsz2W+G6aIXNQmnu1R1lkzYhV2uRSpQj0tljA1Na3gvChaXO+9W0w9m0ucrB6UJvcTNzM30jarJceyTfLokxXGXZmAMAVc4fj+8tQxrOYU+Fz1mpMHcItyNxXKTs5xH8VwWRpGxqiDWhtOL1uoU7PMdZ0p2vYCl7g7B4Y3DArXYDLYTaTVMlMNbj6jVG5jiInnTLQr2Hl4znOUjQ03FPkUlAJNDlTZhUiuc8cjRFM3fJLEneo6McVwfMDUVTwOALsJEClodPRHhMG1w6bda0WC4HbAlzMCT/fWo7jLbZbdsSxgADck6ACr2MVbYCTJHmPIsdzPTkP8AeqY4cmRy5eKG3cQCAlsQqwANYXNuYG5J51FjsULCDKgNwx5hmCiN2B59B9+hktOluCxyu5DJp5QsjM07KW0H7pNR4m2WBJEzPPUHmCJnrvvVZvVIz4o/NcjL4m6zsWclmO5O5osy/pNn9vYHTW4Mvmnkw/M0Px2GyH0q1wNHBaPKwH3GqsOhGv3qMe6fk1ZF8trtASzYL7CaN8F4U63bbkaBhI9DofyJog7qsuFjNJMj6vrj5M/NVF4yxkjlScOL2Pz5LQTs8PzYi1cjwpaaQdNVZwCf9YozgOHWyM7NOknLplB0O0nnyFUsOwFu9ACnvCNDOja6H+EVMqLaslo8TAN0mJ7sH3mT6Vpqot+5hvlJL2IeJdoLFubbJ3jK0xClVaNMrMNNDG2nptQfEdsrsRbRFAmC3jIkzpsPyrO4hWDHNuSST1J3NdsYdnOlZnNm1Yorsu3uP338zkjpsPsIFWMDjHYaEg9RTsNwxVEtV209tdq5J+Qtrwdw3am6nguqt5RrLSjj2uL/AFBo7w+5ZxHjtElgBKuyqygEaAQAF9Vnc7E0BZbdyYioLeCKurW2KlTIIMEH0NFOS6JyhGX2PQOH32QeLUSSZ0klXbwqTO+XU1h/8S+Ed3fW+g8F8CfS4oEj5WD8GtPw3jdtxlxBCkbP9J2Oo2UyN/5VF2t43h2tC0jLdOYN4TmAyz9XXWhPYuNOMjy79Hb8JqPLWyweKndBFVeJcKR2lNJqfpmr1PczOWlRg8H9aVDgzuaLWNBurE1UxOHKWwo1qnhsSy7USt49T5qfTF2iratRaOlLh9olWEUQ/SkiOVMbGKu1HigWxcGtG2Tm2onbxEHQyKz2JxzHaosHiHzAKCxP0gEk+wGtcpVo5xb2XsYWe7rtUWKaXA6VosFwm84BNorPNyq/JBM/lTbnZrxy120PYs38limUW+hHkiu2VkvQB8VLbxgDDSr9rgS/+Op/hI29ZrrcKUnw3U001Vx+YU03GXsJ6kPc5j1UgMN+lQfpAgmIgV3iPBrw0tvaYxP+YF/9cD71TtYG/ENabXSVIcfdCRQGTXuLs4hLviW0AItoT1bzMPYafxHpVpCCS7+RJJjcx9O/MlR81buWktm3Z2RdCQN3J8TRzE6fJpcX4Qxt5LI55ipM59PCUbaNdidz8VZXCGuzK2smTfRlBi2u3bjsdWM+3QD0A0orwLHyCraldAfxKdMre2sH26UHwOGcMwKlTsQRBB9QaIYGx3UsedQhJrZsyRTVFzEWQdfMvIxr7Eda4HyI0f3pXMLjBdZlGuksB02zgdRP503EWzlKHn/cinktWicJO6l2V7dw3rRJ3M//AJB/8gfuRQqz5TRHhYNuVOgYxPqPL/OPmm8VsZZYCFeW9jMOPvr7MKD3FSDH5ZOP7o1HBrYuoZ0lbFxjt4QsMfueVO7Q31VVmPqmOUBco+ARVHs85NhYYgm240Gvgu6axEZeU1PxqyDbQk6kNM9ZE08rcURgksjX5AlzCrdAJ+DU19Ft2pA1FQNxBRCVNimzWivPkamafyDWvlkNRWR4TXUEWzXE8lAI/BkgEirXDMSznKfvVQaWyetEuFYTLbLHSa478k3dBpU/em3sGtobaVZcWVQDP4v602/eW5ayty59RR0KU2xgySKlu3ItzzqG2tspA2FTYZ1bTcbUEw6Ah4k9KilzuASIpUtfcfXsZ1KlFQqalU0sRmPirOBwL3myWlLHnGwHVidFHqaIdn+AtiSWY93ZUwz8z+zbHNvyE/Fa21iLdkBLa93b1CganMQBmundjvrVoQcjPkzKGvIIsdlLVoTiH7xtfAkqg05t5n1HLLRdcStlStlVQEA+BQsyNYj/ALmoO6L5iSNNCWMRHME6f96q8Q4rhbMBu8uNEgWyIg7eM6RpymrVCHZlvJkdFm5cZzEsTB230HL4qB1YwNf7HOg1/te5GVLSADY3Cbjf6lywfim2e1uJzoblyUBGZciRl565Z2nnQ/ULwh/0svLDPdkiSCDJABBHLeogr5ZgwG1jr6+lLjeOxCJIusGR4MBdUYAK23Ucvxe1U8Dx7EEH9ZJiNVQ6dIK0Xl3VCxwWrTLLXYJywY+R9jSXEsPCunM+0+lUV406nx27Le6Eb+qMK1eAwNu7YW8UZCVdiEaYCsw8M6mQsx60VmTBLBKIM/4q2YalhyVvENOfiG9WMNxdJOZIzb5SYMc8pkKdBqI2pLwYMMy94JYABrbTz2KgiNDvA211qniuDXUzeFjGu29N8j15J/OghiFt3v8AmKTr4m0YD6Qp2KjofXasf2kwOIsauJtt5bi6qfQn6T6faaJq5Wd1P4SKnw3F3VSvIyIIkGRsynwkabGp5MPJaZXFn4PZibF8qwZTDAyDWtwWJW+kyFI3mYRiOe5yNH9wanu8LwmIWchsXBBLWjCnr+rbQddI6VRPZvE4d+8w+XEoJBCSGK8w1s6jlEE8qzxUsepLRplKGVXF00SeF5RvCw0IO4NWsXgRcUKW82oPR1AzfDD846VV4lhO+UNbBW4NAreFiP8AwnnZwdp69CKGcJ4m2fI50baeTjy7/IjqR0qi+WVPp+RX80eS7Xg13B8OLK2uYJvLM6aqNDp60O7c4jKljLHj706RGmQbDnvWp4FZQ4cQw87MRE5WJ8sSOmm+hFZn/E4aYbWZ74j725E+lLN1GgYt5LMVmNFeGY76W+KFLT1FSRras0mLwWZDl3oa+GcJGUzXcBxVreh1FG049ajUU5PaKdjhpKjNS4jjgi5RyqPH8cLaIIFBbjEmTXWcl7kN+4WMmifCcdPgb4oYwqImDIqVtOytJqjTXsFCOR9qpcLu5VJq5wTiiuMlzfai57PI6+FoB13p009on1pg4YS22p512i64K0nhLDSlT6E2eeBqNdmuDnE3NZFpPFcYdPwr+0fy39CKwmEa4620Es5Cgep69ANyegNejW7K4a13FsyANWG7udWc+nhUAcgBS4YOTDny8FrslvYgIDaQQB4VUeVQplQBz1Jmd96gv3rVtDdvSonQGGdm3Cqumo67DnXcISWBuLmlc6wQGY8lEnLmJEa8zWJ4rxF8Q+e5vsqjQIv4VHL+prRknx0jLhx83bCOL7WXXuAmVs7G0pmVOhzE+ZoM8gCBAFO43YNxIUZu6l0YfVaIBb4GjDp4utZ0itDwDEF0yDz2pZJ5odwQd4J+zRyqUHyuL8/yaMseFTj4/gzyU+at8VwYt3Dl8jeJOfhP0z1G3xVSKnVFrT2avhqd/ZUCJdWsPsfEkG2fc/qzPvWcwmIKtrp1ol2axJBe2CfEMwAJ1KbiBrqpJ0/AKp8bs5bpP44fQRq3m05eLNp0iqSdpMjBVJx/cvLhwxzcq9AW/wDo2HViATbt2xl9XiQSNQfEa857PAvcVOTMB8E616B2vufqwuUgPcUQB4mABMg8/p0gUYbZPM60BOPduLtsWslu3mdC5zZzCliqAQw/AT9qDXP8Q8WeVkeyN99XpvGuGrcvecSqom/4VAP5zUF3sqRbLhtqjNyt0XhGHFX2NPbK8z5rtuzcHMZSh+Cp/nNErXaHCXiBcQ2PgsnyVGY+5ArFMIMVyKWOWa6Y0sEJeD0a3w4uc9qLy/iQqVPoMvP0pttblt1GaSfNGwjQrrudKwWGushzIzI3VSVP3FaPAds7y/5yW742llCPHQOoj7qavH4i+0Z5fC19LNfhOJi7K3kFxVkyd4AOgbr7VT4v2QsYhhct3GsMxC+UOpYTqRIIbQAmd45mTDhu1ODuAhs1gkZTmUlQJmFNuYHqQNzRzB4mxcPgxFggbKtxREwfKTptPPfnXScJCRU4OwxwjALYTKjTcMG40RnbUTlnQTMD+dYH/FXEA3rCc1R3I/fcAf8AtmtTxLtPhcMJa6txxtbtkOx3IErIXzbtFeTcY4m2JvPefQudhsqjRVHoBFSyTLYYO7IwacDUCtTg9KpGhonmug1Dmp4NOmCiSkaYWrheusFCc1BcpzNVvD8KdxmPhXq39BuaR76G67BwNXbXFbqiA5iidvhNoblnP2H23q5a4cnKyPmTXLFIV5Ig6zhL9xQ4J113pVoEa6BAtiBoISRSqvpfcT1BvY7A93bbEtuwZLXoAf1j/cZR7NROzhXuHLlOSc0yIBIGkk6TpS4jcVVFoeFLeW2mv4RABProSaE8RvdxYMLD3cyK0z4B/mMvTcLPr6Vo/pwMW8uQm/4wt68bCwLYhbLCBLqTJ05Py9l6mhPaDB696v1GHHNX5MfRoJnqDO9ClrV28YL9qWUGQUvARJJ1Dg8j9Q5Sp6VNfMuJeS9OXJdeTHGrGBxBturj6Tt1GxHyJFLGYY23KnWNiNmB1DD0IqJal0zTpoP4/D51hZIINy2Y32zL7kAfxKBQIijPCcQWTuvqVs1v2PmX4MN/qqtxbBlGDRC3AWAGwMkMo9j+RFVmrXIz43xbg/2KeCxJtXEuD6SDHUfUPkSPmtB2kwf6oXAVIRgFykGUugnMY5SgHyazTitVwiMRhQkHPrY28I2NtjPMAqPXL70sfKGyaakVewyZsUvpr9yEH5uK2HHhmu2E8sl3OnsQf/5n7msp2ORhbv3AcrSlsHmCJdwI5+WiLYpn7xzJIt3YZjmPjhVg76H7SetPFVHkRyu8nEzNu4bt1mE+JmYn94k/1q3xfihS33anU70uH2soIAjSgHEAc5ms0tI2R2ysKcq11RTxSJDtiC07LXRXapQtkRWmtbqcClFDiGyoVrlWHWoWWptUMmNpTXQKWWgEQapVeoYrtFOgUSs1cSSYGpNR0e4Lhcg7w+ZvL6DrTK5OhZNRVkuB4eLcFxL9DsvxzNS43Hra8/jb8IO37x5e1QcT4j3Ryp5/qJ5eg9aq37YvpnXzjzDrVHKtRJpXuRa4fxQ3M6ABCQcuXf7nWqnCLjte8bMcoMyTQ/CvkcN0P/etDZw8XWYDR0kflSK3VjPVhzB3gEH986VckJCltQBsPQUq0EQjwl0uK8orOplg2oykAMy9Dp/+1ZbtpaZcTJAFsovdRtkG4/eDM089R1opgcZ+j272JKyVGRNdGe4YAI32kn0FE+IYdcdhwU2eHtGNUuBYKMRymVbfaeQpsm3S8EML41J9M89Bq9wjHd1cBbVD4XH7J5gdRuPtzqi6FSVYEMpKkHcEGCD6g0hUkzW0mqZouMYDOsKstbBKlZIa35iB6Qc4jq3Ws0K1XZnG5lNok508dr1giVn039vag/HcKEfOghHJgfhYeZfbmPQxyNPNX8yJYnxfB/sU7F8owZTBUyP9/StNxJO+QFIy3B3lvUaP5Sh/akFSOutZMGjXZ/ETmtHc+JD0YDxD5An+H1rsbXT8hzRdcl2gMxov2RxeS8yGIuKYkMfFbBZTCmYjNpzgVD2hwmRw4BC3J31h1jOsx+0G/ijlVDAM3fWu71fvLeUci2cZQfQnSptuMilKcPyegX0tpa/VkRde5dcgTDMQG5jXSYB5kbUJ4zdNjDeXK1x7S6TDKAXzCfZRRfH5VlBMKxy5SsEfUII5HmNNprNdt78HDWgdFU3Y6G4QoHwLf51XK+MKRkwrlktjkvrlGYxNQY3hy3QChk1XxbL3ak9Kgw2Mb6Bp1NRbt7NaXsd/4Fd5CagxOBe351ijPD8Y+cazVvtVjAyKDGaupB5MygFONdpGuCcFcJrhNRs1BsNDiaYwroNI0rGGAU6K6qEmAJJ5CjGF4LpN1sv7AEt88hXKN9AckuwNlrmWtNaw1saJbB9WlifirdqzcA0UCZ+lRFP6QnqmXwOF7x1XruegG5rQ3MQqeM+VYVRz9Ktol4AwD00UfaQKixGciLlsFd4KZTPuI1p1CloRzt7AOL4eHm5aOadSOdU8HeNtp+4o6LVtCCquns0j5BG3zVjE8LS/4lYBo5wp6bHcfNT4eR1NdAfiGFDDvLeoOpHSivZ26HRgdwpUfzH9RQ+0lzDPluqQrdRoR1HWrGFtG1dBQyrER77gUUt2B9UaZF0/LZeWnOlTrYdhKjQ6jb/rSqhMzXai9CWLQP0m6wiBLFlSPgN9xUnYziQV+4uEi3cYEEfTc8un7wge4WhHGcULt53XyyFTWfAgCJ+Sg+5NU6ny+aynBOHFm27bcGj9egAKwt1QZMDRLhnXopP7vrWPmvQeAcTGJsMXGa4oFu6DqGQrAbLzziQfUNWO4/wpsNdyGcjDNbJBBKk7GeY2P3508l5RPHL/AKvtFTC4hrbq6GGQhlPqP6elal7aX7IIMJcHiJBOS4PQa6HT1U/tVj5op2d4gEud3c/y7pAM7K2yv+cH46UYTS0+mHLBtWu0Cb6FGKsIZTBHr6HmPXnXEukEEGCDIPQjY1oe0+DNxe9Cw9oBbkCMyTCvHVdAfQg8qy01GdwlTK45KcbRs8QwxVoQABcErrot5QBrppqCp/ZaelV+wXDS95rzeFbAOrcrrAqoiDJUZjHIhapdk7zO5w4Ei54l/ZdR5j0UrofZa9ES2tm0ECork5nILHMxjM8jc6D7CranUv8AJmbeO4f4K4Yvd5nKykQ5YRyInymNdBGhrzftRje+xV1wZXNlWNsqeEEdAYLfxV6Bx7HHD4ZrzH9YymzbP4mYmG1/CAxryoCpZpW6K/DwpWaHBMLluDrFVAWJygQBzqngMUbbelHSBcHg3O/+1CL5Io9MmwBCCfzoNj8SXcmjX6N4CvOs5dQqSDuKaWtAjvY4NXCaatPoDDajcVNTXoNBTIQalw1hrjBVEk/3JqIitJw/Cd1b/wDMuDX0U7KP60IxbdHSlSJ8DhltCE1aDL+vp0AqDG8RW0coGd+ebyj/AK1FxHiRtnu7RgjzMOZ/CPQVDirQvJ3i+Ybiqt6qJJLdyLHDeLO5ZWMSDGUZeWo09DPxQy+hDEMTIMVHh2KsGG4M0S4qoOVxsRB+2n5afFBdDdMKcFtRhWOniLb+mTapcPZvteZu9a1aXck6EKNQAdKsdn1Hc28+qeMka9RGg31igXaLjL3nK7IpICj05mi+hV2XOMdokZ4t2kZRuxEFj1ERFQYfitlj4gyH/Us+sa1nSaQNJzY/BG4sqXWAVup08w9NNwdqnw3DbR0UlSCDBOZfUBht+dYnD3WQypKnqDFHsD2lZdLqC4Ovlb7jeqXYjjRvLfCLceeJ1iZiTJFKs8O11jmlwenhP9aVDYKJe2uAtCxnFtA5WS4Rcx33aJrzkUqVJLsbF9JqP8PGP6YByNu5PrEETRLtqZwtsnUi9AJ5A23JA6SQPsK5Sqq+hkpf1kYmorlKlUWaUbkmVw065rdjNP1Zrahs3WZMzvNefrsKVKqfE9R/Bn+F7n+T0r/C62Bhr7gDN3gXNHiy5Acs7xOsUYv+UeoM+u+9KlXY/pJ5frZlf8UGOfDCdO7cxynPExWIpUqzz+o14voQqJcFY5qVKuj2NLo0tvzCgPHB+tNKlWiZHGD1p9KlSIozlcalSrjh2FH6xf3h/Ota/wDmt6FvyBilSpoeRMngx1FOCHxH2H8xSpUIdjS6KuKHjb3P86vf/b/3+M0qVEDNFwP/ACLXz/6hWNx3+Y/7zfzpUq6XQI9sptXUpUqj5Kk61IKVKrIRnaVKlTCn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06064" y="5536201"/>
            <a:ext cx="7794212" cy="920903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  <a:extLst/>
        </p:spPr>
        <p:txBody>
          <a:bodyPr lIns="45720" rIns="45720"/>
          <a:lstStyle>
            <a:lvl1pPr marL="228600" defTabSz="292100" eaLnBrk="0" hangingPunct="0">
              <a:spcBef>
                <a:spcPct val="20000"/>
              </a:spcBef>
              <a:buChar char="•"/>
              <a:tabLst>
                <a:tab pos="14859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2100" eaLnBrk="0" hangingPunct="0">
              <a:spcBef>
                <a:spcPct val="20000"/>
              </a:spcBef>
              <a:buChar char="–"/>
              <a:tabLst>
                <a:tab pos="14859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2100" eaLnBrk="0" hangingPunct="0">
              <a:spcBef>
                <a:spcPct val="20000"/>
              </a:spcBef>
              <a:buChar char="•"/>
              <a:tabLst>
                <a:tab pos="14859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2100" eaLnBrk="0" hangingPunct="0">
              <a:spcBef>
                <a:spcPct val="20000"/>
              </a:spcBef>
              <a:buChar char="–"/>
              <a:tabLst>
                <a:tab pos="1485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2100" eaLnBrk="0" hangingPunct="0">
              <a:spcBef>
                <a:spcPct val="20000"/>
              </a:spcBef>
              <a:buChar char="»"/>
              <a:tabLst>
                <a:tab pos="1485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  <a:tabLst>
                <a:tab pos="11684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cs typeface="Arial" charset="0"/>
              </a:rPr>
              <a:t>Overall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Arial" charset="0"/>
              </a:rPr>
              <a:t>evaluation of glyphosate:</a:t>
            </a:r>
            <a:endParaRPr lang="en-US" altLang="en-US" sz="24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latin typeface="+mn-lt"/>
                <a:cs typeface="Arial" charset="0"/>
              </a:rPr>
              <a:t>Group 2A	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+mn-lt"/>
                <a:cs typeface="Arial" charset="0"/>
              </a:rPr>
              <a:t>Probably carcinogenic to humans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4783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54" y="2441056"/>
            <a:ext cx="2016929" cy="1235369"/>
          </a:xfrm>
          <a:prstGeom prst="rect">
            <a:avLst/>
          </a:prstGeom>
        </p:spPr>
      </p:pic>
      <p:pic>
        <p:nvPicPr>
          <p:cNvPr id="6" name="Picture 2" descr="http://monographs.iarc.fr/images/banners/monographs-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5821"/>
          <a:stretch/>
        </p:blipFill>
        <p:spPr bwMode="auto">
          <a:xfrm>
            <a:off x="395536" y="76615"/>
            <a:ext cx="8354055" cy="792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762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+mj-lt"/>
              </a:rPr>
              <a:t>Question 1</a:t>
            </a:r>
            <a:r>
              <a:rPr lang="en-US" sz="4000" dirty="0" smtClean="0">
                <a:solidFill>
                  <a:srgbClr val="3333FF"/>
                </a:solidFill>
                <a:latin typeface="+mj-lt"/>
              </a:rPr>
              <a:t>: What causes cancer, glyphosate or formulations?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248" y="1323976"/>
            <a:ext cx="901075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Real-world exposures to formulations, </a:t>
            </a:r>
            <a:r>
              <a:rPr lang="en-US" sz="2800" b="1" i="1" dirty="0" smtClean="0">
                <a:solidFill>
                  <a:srgbClr val="000000"/>
                </a:solidFill>
                <a:latin typeface="+mn-lt"/>
              </a:rPr>
              <a:t>BUT</a:t>
            </a:r>
            <a:r>
              <a:rPr lang="is-IS" sz="2800" b="1" i="1" dirty="0" smtClean="0">
                <a:solidFill>
                  <a:srgbClr val="000000"/>
                </a:solidFill>
                <a:latin typeface="+mn-lt"/>
              </a:rPr>
              <a:t>…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imilar increases in the same type of cancer (NHL) in: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Different geographic regions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Different times</a:t>
            </a:r>
          </a:p>
          <a:p>
            <a:pPr marL="800100" lvl="1" indent="-342900">
              <a:buFont typeface="Arial"/>
              <a:buChar char="•"/>
            </a:pPr>
            <a:endParaRPr lang="en-US" sz="2800" b="1" dirty="0">
              <a:solidFill>
                <a:srgbClr val="000000"/>
              </a:solidFill>
              <a:latin typeface="+mn-lt"/>
            </a:endParaRPr>
          </a:p>
          <a:p>
            <a:r>
              <a:rPr lang="en-US" sz="2800" dirty="0" smtClean="0">
                <a:latin typeface="+mn-lt"/>
              </a:rPr>
              <a:t>Studies of “pure” glyphosate</a:t>
            </a:r>
            <a:r>
              <a:rPr lang="en-US" sz="2800" b="1" dirty="0" smtClean="0">
                <a:latin typeface="+mn-lt"/>
              </a:rPr>
              <a:t>:</a:t>
            </a:r>
          </a:p>
          <a:p>
            <a:pPr marL="2286000" lvl="4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Sufficient evidence for cancer in animals</a:t>
            </a:r>
          </a:p>
          <a:p>
            <a:pPr marL="2286000" lvl="4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Strong evidence of DNA damage (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</a:rPr>
              <a:t>genotoxicity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2171700" lvl="4" indent="-342900">
              <a:buFont typeface="Wingdings" charset="2"/>
              <a:buChar char="§"/>
            </a:pP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marL="1257300" lvl="2" indent="-342900">
              <a:buFont typeface="Wingdings" charset="2"/>
              <a:buChar char="Ø"/>
            </a:pPr>
            <a:r>
              <a:rPr lang="en-US" sz="2800" b="1" dirty="0">
                <a:solidFill>
                  <a:srgbClr val="FF6600"/>
                </a:solidFill>
                <a:latin typeface="+mn-lt"/>
              </a:rPr>
              <a:t>“Glyphosate” is probably carcinogenic to humans</a:t>
            </a:r>
          </a:p>
          <a:p>
            <a:pPr marL="2171700" lvl="4" indent="-342900">
              <a:buFont typeface="Wingdings" charset="2"/>
              <a:buChar char="§"/>
            </a:pP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marL="1257300" lvl="2" indent="-342900"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endParaRPr lang="en-US" sz="2400" b="1" dirty="0">
              <a:solidFill>
                <a:srgbClr val="000000"/>
              </a:solidFill>
              <a:latin typeface="+mn-lt"/>
            </a:endParaRPr>
          </a:p>
          <a:p>
            <a:pPr marL="800100" lvl="1" indent="-342900"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28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RCSlideTemplateEn2011">
  <a:themeElements>
    <a:clrScheme name="IARCSlideTemplateEn2011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IARCSlideTemplateEn2011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ARCSlideTemplateEn2011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RCSlideTemplateEn2011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RCSlideTemplateEn2011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SlideTemplateEn2011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ARC">
  <a:themeElements>
    <a:clrScheme name="">
      <a:dk1>
        <a:srgbClr val="0000FF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DA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IARC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ARC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RC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RC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RC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licies and Procedures" ma:contentTypeID="0x010100EA35B492F1A6D544A458FEA2C32F482101008C49562FE6564247BC4ACE95F1577C70" ma:contentTypeVersion="12" ma:contentTypeDescription="Policies and Procedures" ma:contentTypeScope="" ma:versionID="63dec26b2d44391d482f5c2b36892763">
  <xsd:schema xmlns:xsd="http://www.w3.org/2001/XMLSchema" xmlns:xs="http://www.w3.org/2001/XMLSchema" xmlns:p="http://schemas.microsoft.com/office/2006/metadata/properties" xmlns:ns2="f498459a-8748-4502-a4b8-39c3e7d66e00" targetNamespace="http://schemas.microsoft.com/office/2006/metadata/properties" ma:root="true" ma:fieldsID="87a0cc64dba6a33402356545ff997b9e" ns2:_="">
    <xsd:import namespace="f498459a-8748-4502-a4b8-39c3e7d66e00"/>
    <xsd:element name="properties">
      <xsd:complexType>
        <xsd:sequence>
          <xsd:element name="documentManagement">
            <xsd:complexType>
              <xsd:all>
                <xsd:element ref="ns2:m3c3f3bd9435446fb317a8f922a753dc" minOccurs="0"/>
                <xsd:element ref="ns2:TaxCatchAll" minOccurs="0"/>
                <xsd:element ref="ns2:TaxCatchAllLabe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8459a-8748-4502-a4b8-39c3e7d66e00" elementFormDefault="qualified">
    <xsd:import namespace="http://schemas.microsoft.com/office/2006/documentManagement/types"/>
    <xsd:import namespace="http://schemas.microsoft.com/office/infopath/2007/PartnerControls"/>
    <xsd:element name="m3c3f3bd9435446fb317a8f922a753dc" ma:index="8" nillable="true" ma:taxonomy="true" ma:internalName="m3c3f3bd9435446fb317a8f922a753dc" ma:taxonomyFieldName="Policies_x0020_and_x0020_Procedures" ma:displayName="Policies and Procedures" ma:default="" ma:fieldId="{63c3f3bd-9435-446f-b317-a8f922a753dc}" ma:sspId="ad090cb5-12b9-4f70-811c-3800aa903eaf" ma:termSetId="f53da26c-6ab0-4c68-8cf9-a7abe6a5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bcea104-a931-42d8-b731-7f7858132ecc}" ma:internalName="TaxCatchAll" ma:showField="CatchAllData" ma:web="493369a3-72fc-4ca4-acb9-9afcaedcc1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bcea104-a931-42d8-b731-7f7858132ecc}" ma:internalName="TaxCatchAllLabel" ma:readOnly="true" ma:showField="CatchAllDataLabel" ma:web="493369a3-72fc-4ca4-acb9-9afcaedcc1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ad090cb5-12b9-4f70-811c-3800aa903e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498459a-8748-4502-a4b8-39c3e7d66e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04f9836e-bcc0-47cd-81e1-1f0f0d2d5835</TermId>
        </TermInfo>
      </Terms>
    </TaxKeywordTaxHTField>
    <TaxCatchAll xmlns="f498459a-8748-4502-a4b8-39c3e7d66e00">
      <Value>439</Value>
      <Value>121</Value>
    </TaxCatchAll>
    <m3c3f3bd9435446fb317a8f922a753dc xmlns="f498459a-8748-4502-a4b8-39c3e7d66e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IARC Template</TermName>
          <TermId xmlns="http://schemas.microsoft.com/office/infopath/2007/PartnerControls">3864c834-12cb-473c-98dd-d9b2a64a0f40</TermId>
        </TermInfo>
      </Terms>
    </m3c3f3bd9435446fb317a8f922a753dc>
  </documentManagement>
</p:properties>
</file>

<file path=customXml/item4.xml><?xml version="1.0" encoding="utf-8"?>
<?mso-contentType ?>
<SharedContentType xmlns="Microsoft.SharePoint.Taxonomy.ContentTypeSync" SourceId="ad090cb5-12b9-4f70-811c-3800aa903eaf" ContentTypeId="0x010100EA35B492F1A6D544A458FEA2C32F482101" PreviousValue="false"/>
</file>

<file path=customXml/itemProps1.xml><?xml version="1.0" encoding="utf-8"?>
<ds:datastoreItem xmlns:ds="http://schemas.openxmlformats.org/officeDocument/2006/customXml" ds:itemID="{302EB03F-B2DB-4C62-8E58-792A390CF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98459a-8748-4502-a4b8-39c3e7d66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9C98D0-5AE5-43D5-911F-9EE9BCC08C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83D02-67F9-46D6-ACF9-BB3FCCBE2319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f498459a-8748-4502-a4b8-39c3e7d66e0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AE7F8E5-92EB-404B-AC24-75A63D08680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IARCSlideTemplateEn2015</Template>
  <TotalTime>2758</TotalTime>
  <Words>747</Words>
  <Application>Microsoft Office PowerPoint</Application>
  <PresentationFormat>On-screen Show (4:3)</PresentationFormat>
  <Paragraphs>158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IARCSlideTemplateEn2011</vt:lpstr>
      <vt:lpstr>IARC</vt:lpstr>
      <vt:lpstr>PowerPoint Presentation</vt:lpstr>
      <vt:lpstr>IARC Evaluation of Glyphosate </vt:lpstr>
      <vt:lpstr>Scientific engagement: Glyphosate Monograph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Straif</dc:creator>
  <cp:keywords>template</cp:keywords>
  <cp:lastModifiedBy>Solene Quennehen</cp:lastModifiedBy>
  <cp:revision>246</cp:revision>
  <dcterms:created xsi:type="dcterms:W3CDTF">2015-05-29T08:57:29Z</dcterms:created>
  <dcterms:modified xsi:type="dcterms:W3CDTF">2016-03-29T15:12:41Z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0x010100EA35B492F1A6D544A458FEA2C32F482101008C49562FE6564247BC4ACE95F1577C70</vt:lpwstr>
  </property>
  <property fmtid="{D5CDD505-2E9C-101B-9397-08002B2CF9AE}" pid="3" name="TaxKeyword">
    <vt:lpwstr>439;#template|04f9836e-bcc0-47cd-81e1-1f0f0d2d5835</vt:lpwstr>
  </property>
  <property fmtid="{D5CDD505-2E9C-101B-9397-08002B2CF9AE}" pid="4" name="Policies and Procedures">
    <vt:lpwstr>121;#IARC Template|3864c834-12cb-473c-98dd-d9b2a64a0f40</vt:lpwstr>
  </property>
  <property fmtid="{D5CDD505-2E9C-101B-9397-08002B2CF9AE}" pid="5" name="acaea4543fe440c28b0eefd8c1cd2ef1">
    <vt:lpwstr/>
  </property>
  <property fmtid="{D5CDD505-2E9C-101B-9397-08002B2CF9AE}" pid="6" name="Structure">
    <vt:lpwstr/>
  </property>
  <property fmtid="{D5CDD505-2E9C-101B-9397-08002B2CF9AE}" pid="7" name="Announcement_x0020_type">
    <vt:lpwstr/>
  </property>
  <property fmtid="{D5CDD505-2E9C-101B-9397-08002B2CF9AE}" pid="8" name="l619f9d3ded9408c928574db88a67354">
    <vt:lpwstr/>
  </property>
  <property fmtid="{D5CDD505-2E9C-101B-9397-08002B2CF9AE}" pid="9" name="kcafbba501b34a1cb0667281755bf6a7">
    <vt:lpwstr/>
  </property>
  <property fmtid="{D5CDD505-2E9C-101B-9397-08002B2CF9AE}" pid="10" name="Announcement tags">
    <vt:lpwstr/>
  </property>
  <property fmtid="{D5CDD505-2E9C-101B-9397-08002B2CF9AE}" pid="11" name="Announcement type">
    <vt:lpwstr/>
  </property>
  <property fmtid="{D5CDD505-2E9C-101B-9397-08002B2CF9AE}" pid="12" name="_MarkAsFinal">
    <vt:bool>true</vt:bool>
  </property>
</Properties>
</file>